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handoutMasterIdLst>
    <p:handoutMasterId r:id="rId32"/>
  </p:handoutMasterIdLst>
  <p:sldIdLst>
    <p:sldId id="292" r:id="rId2"/>
    <p:sldId id="293" r:id="rId3"/>
    <p:sldId id="294" r:id="rId4"/>
    <p:sldId id="262" r:id="rId5"/>
    <p:sldId id="295" r:id="rId6"/>
    <p:sldId id="269" r:id="rId7"/>
    <p:sldId id="266" r:id="rId8"/>
    <p:sldId id="296" r:id="rId9"/>
    <p:sldId id="297" r:id="rId10"/>
    <p:sldId id="298" r:id="rId11"/>
    <p:sldId id="299" r:id="rId12"/>
    <p:sldId id="300" r:id="rId13"/>
    <p:sldId id="289" r:id="rId14"/>
    <p:sldId id="277" r:id="rId15"/>
    <p:sldId id="279" r:id="rId16"/>
    <p:sldId id="303" r:id="rId17"/>
    <p:sldId id="287" r:id="rId18"/>
    <p:sldId id="304" r:id="rId19"/>
    <p:sldId id="301" r:id="rId20"/>
    <p:sldId id="290" r:id="rId21"/>
    <p:sldId id="275" r:id="rId22"/>
    <p:sldId id="291" r:id="rId23"/>
    <p:sldId id="306" r:id="rId24"/>
    <p:sldId id="310" r:id="rId25"/>
    <p:sldId id="305" r:id="rId26"/>
    <p:sldId id="307" r:id="rId27"/>
    <p:sldId id="308" r:id="rId28"/>
    <p:sldId id="309" r:id="rId29"/>
    <p:sldId id="302" r:id="rId30"/>
    <p:sldId id="284" r:id="rId31"/>
  </p:sldIdLst>
  <p:sldSz cx="9144000" cy="6858000" type="screen4x3"/>
  <p:notesSz cx="6858000" cy="9686925"/>
  <p:defaultTextStyle>
    <a:defPPr>
      <a:defRPr lang="es-ES"/>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1" autoAdjust="0"/>
    <p:restoredTop sz="94638" autoAdjust="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6C001-D314-46DF-B7EB-382ECCA9CF57}"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s-ES"/>
        </a:p>
      </dgm:t>
    </dgm:pt>
    <dgm:pt modelId="{54B50A01-78F5-4732-A9C4-DC604902EDCD}">
      <dgm:prSet custT="1"/>
      <dgm:spPr/>
      <dgm:t>
        <a:bodyPr/>
        <a:lstStyle/>
        <a:p>
          <a:pPr rtl="0"/>
          <a:r>
            <a:rPr lang="es-ES" sz="2800" dirty="0" smtClean="0"/>
            <a:t>Estudio de las características farmacológicas del nuevo anticonceptivo de emergencia “</a:t>
          </a:r>
          <a:r>
            <a:rPr lang="es-ES" sz="2800" dirty="0" err="1" smtClean="0"/>
            <a:t>Ulipristal</a:t>
          </a:r>
          <a:r>
            <a:rPr lang="es-ES" sz="2800" dirty="0" smtClean="0"/>
            <a:t> acetato”,  que permita un análisis de:</a:t>
          </a:r>
          <a:endParaRPr lang="es-ES" sz="2800" dirty="0"/>
        </a:p>
      </dgm:t>
    </dgm:pt>
    <dgm:pt modelId="{DEC72C6B-23F5-41AF-8423-3EEFF6D66DC3}" type="parTrans" cxnId="{30FF5A60-3926-4069-8CB0-9EABDDFB1E94}">
      <dgm:prSet/>
      <dgm:spPr/>
      <dgm:t>
        <a:bodyPr/>
        <a:lstStyle/>
        <a:p>
          <a:endParaRPr lang="es-ES"/>
        </a:p>
      </dgm:t>
    </dgm:pt>
    <dgm:pt modelId="{0B625474-D7A7-4F55-945B-A38BF589AE40}" type="sibTrans" cxnId="{30FF5A60-3926-4069-8CB0-9EABDDFB1E94}">
      <dgm:prSet/>
      <dgm:spPr/>
      <dgm:t>
        <a:bodyPr/>
        <a:lstStyle/>
        <a:p>
          <a:endParaRPr lang="es-ES"/>
        </a:p>
      </dgm:t>
    </dgm:pt>
    <dgm:pt modelId="{24763F88-9E79-4BE1-92EF-92F73577D2BF}">
      <dgm:prSet/>
      <dgm:spPr/>
      <dgm:t>
        <a:bodyPr/>
        <a:lstStyle/>
        <a:p>
          <a:pPr rtl="0"/>
          <a:r>
            <a:rPr lang="es-ES" smtClean="0"/>
            <a:t>Mecanismos de acción</a:t>
          </a:r>
          <a:endParaRPr lang="es-ES"/>
        </a:p>
      </dgm:t>
    </dgm:pt>
    <dgm:pt modelId="{1CA8EC27-7E54-405F-A719-EFB4B80E483F}" type="parTrans" cxnId="{0BE92DEC-3CE7-4911-9D08-C337C56C7D90}">
      <dgm:prSet/>
      <dgm:spPr/>
      <dgm:t>
        <a:bodyPr/>
        <a:lstStyle/>
        <a:p>
          <a:endParaRPr lang="es-ES"/>
        </a:p>
      </dgm:t>
    </dgm:pt>
    <dgm:pt modelId="{5C871F62-1F17-44CB-A58E-DF1C6B9C6E9C}" type="sibTrans" cxnId="{0BE92DEC-3CE7-4911-9D08-C337C56C7D90}">
      <dgm:prSet/>
      <dgm:spPr/>
      <dgm:t>
        <a:bodyPr/>
        <a:lstStyle/>
        <a:p>
          <a:endParaRPr lang="es-ES"/>
        </a:p>
      </dgm:t>
    </dgm:pt>
    <dgm:pt modelId="{556EACB6-16EA-4525-B814-5C0656D8CA6B}">
      <dgm:prSet/>
      <dgm:spPr/>
      <dgm:t>
        <a:bodyPr/>
        <a:lstStyle/>
        <a:p>
          <a:pPr rtl="0"/>
          <a:r>
            <a:rPr lang="es-ES" smtClean="0"/>
            <a:t>Consecuencias de su utilización desde el punto de vista clínico</a:t>
          </a:r>
          <a:endParaRPr lang="es-ES"/>
        </a:p>
      </dgm:t>
    </dgm:pt>
    <dgm:pt modelId="{C652BF14-750E-45B7-BAA0-7360358F85F6}" type="parTrans" cxnId="{00169A14-DCD1-45D1-A946-47F3531F555F}">
      <dgm:prSet/>
      <dgm:spPr/>
      <dgm:t>
        <a:bodyPr/>
        <a:lstStyle/>
        <a:p>
          <a:endParaRPr lang="es-ES"/>
        </a:p>
      </dgm:t>
    </dgm:pt>
    <dgm:pt modelId="{AF0597BF-8F2E-4F1A-9334-181C76A89451}" type="sibTrans" cxnId="{00169A14-DCD1-45D1-A946-47F3531F555F}">
      <dgm:prSet/>
      <dgm:spPr/>
      <dgm:t>
        <a:bodyPr/>
        <a:lstStyle/>
        <a:p>
          <a:endParaRPr lang="es-ES"/>
        </a:p>
      </dgm:t>
    </dgm:pt>
    <dgm:pt modelId="{C881F961-C196-4507-8535-C30484EDD908}">
      <dgm:prSet/>
      <dgm:spPr/>
      <dgm:t>
        <a:bodyPr/>
        <a:lstStyle/>
        <a:p>
          <a:pPr rtl="0"/>
          <a:r>
            <a:rPr lang="es-ES" u="sng" smtClean="0"/>
            <a:t>Valoración ética</a:t>
          </a:r>
          <a:r>
            <a:rPr lang="es-ES" smtClean="0"/>
            <a:t>, fundamentada en las evidencias científicas existentes hasta la fecha. </a:t>
          </a:r>
          <a:endParaRPr lang="es-ES"/>
        </a:p>
      </dgm:t>
    </dgm:pt>
    <dgm:pt modelId="{A600DC1B-8044-46AC-AEDE-F28A552214BE}" type="parTrans" cxnId="{DB0C98A6-B0A8-4FF5-BEF4-C80F6FDF1A8F}">
      <dgm:prSet/>
      <dgm:spPr/>
      <dgm:t>
        <a:bodyPr/>
        <a:lstStyle/>
        <a:p>
          <a:endParaRPr lang="es-ES"/>
        </a:p>
      </dgm:t>
    </dgm:pt>
    <dgm:pt modelId="{BBB0BCF7-9911-4F61-AEC9-AF82F339747C}" type="sibTrans" cxnId="{DB0C98A6-B0A8-4FF5-BEF4-C80F6FDF1A8F}">
      <dgm:prSet/>
      <dgm:spPr/>
      <dgm:t>
        <a:bodyPr/>
        <a:lstStyle/>
        <a:p>
          <a:endParaRPr lang="es-ES"/>
        </a:p>
      </dgm:t>
    </dgm:pt>
    <dgm:pt modelId="{3ABE85CF-B2B9-465B-AF91-BD841489F4D7}" type="pres">
      <dgm:prSet presAssocID="{0636C001-D314-46DF-B7EB-382ECCA9CF57}" presName="diagram" presStyleCnt="0">
        <dgm:presLayoutVars>
          <dgm:chPref val="1"/>
          <dgm:dir/>
          <dgm:animOne val="branch"/>
          <dgm:animLvl val="lvl"/>
          <dgm:resizeHandles/>
        </dgm:presLayoutVars>
      </dgm:prSet>
      <dgm:spPr/>
      <dgm:t>
        <a:bodyPr/>
        <a:lstStyle/>
        <a:p>
          <a:endParaRPr lang="es-ES"/>
        </a:p>
      </dgm:t>
    </dgm:pt>
    <dgm:pt modelId="{1776F67E-C7A4-4133-9B4C-E08F12B27264}" type="pres">
      <dgm:prSet presAssocID="{54B50A01-78F5-4732-A9C4-DC604902EDCD}" presName="root" presStyleCnt="0"/>
      <dgm:spPr/>
    </dgm:pt>
    <dgm:pt modelId="{78EC7D1C-0C03-43BC-85BC-29EFDE40C028}" type="pres">
      <dgm:prSet presAssocID="{54B50A01-78F5-4732-A9C4-DC604902EDCD}" presName="rootComposite" presStyleCnt="0"/>
      <dgm:spPr/>
    </dgm:pt>
    <dgm:pt modelId="{082E665C-2DBB-49F9-8C8B-53F979D17789}" type="pres">
      <dgm:prSet presAssocID="{54B50A01-78F5-4732-A9C4-DC604902EDCD}" presName="rootText" presStyleLbl="node1" presStyleIdx="0" presStyleCnt="1" custScaleX="463937" custScaleY="130557"/>
      <dgm:spPr/>
      <dgm:t>
        <a:bodyPr/>
        <a:lstStyle/>
        <a:p>
          <a:endParaRPr lang="es-ES"/>
        </a:p>
      </dgm:t>
    </dgm:pt>
    <dgm:pt modelId="{34D99F0A-494D-478C-815F-35977C5AEFF1}" type="pres">
      <dgm:prSet presAssocID="{54B50A01-78F5-4732-A9C4-DC604902EDCD}" presName="rootConnector" presStyleLbl="node1" presStyleIdx="0" presStyleCnt="1"/>
      <dgm:spPr/>
      <dgm:t>
        <a:bodyPr/>
        <a:lstStyle/>
        <a:p>
          <a:endParaRPr lang="es-ES"/>
        </a:p>
      </dgm:t>
    </dgm:pt>
    <dgm:pt modelId="{C2CDE828-693F-4AC2-8763-592B2BE8ECB8}" type="pres">
      <dgm:prSet presAssocID="{54B50A01-78F5-4732-A9C4-DC604902EDCD}" presName="childShape" presStyleCnt="0"/>
      <dgm:spPr/>
    </dgm:pt>
    <dgm:pt modelId="{3A81626B-448C-471B-9929-E906A184712D}" type="pres">
      <dgm:prSet presAssocID="{1CA8EC27-7E54-405F-A719-EFB4B80E483F}" presName="Name13" presStyleLbl="parChTrans1D2" presStyleIdx="0" presStyleCnt="3"/>
      <dgm:spPr/>
      <dgm:t>
        <a:bodyPr/>
        <a:lstStyle/>
        <a:p>
          <a:endParaRPr lang="es-ES"/>
        </a:p>
      </dgm:t>
    </dgm:pt>
    <dgm:pt modelId="{02CE0FED-0BA2-484F-B9B7-C9A9C0AADBD7}" type="pres">
      <dgm:prSet presAssocID="{24763F88-9E79-4BE1-92EF-92F73577D2BF}" presName="childText" presStyleLbl="bgAcc1" presStyleIdx="0" presStyleCnt="3" custScaleX="433219">
        <dgm:presLayoutVars>
          <dgm:bulletEnabled val="1"/>
        </dgm:presLayoutVars>
      </dgm:prSet>
      <dgm:spPr/>
      <dgm:t>
        <a:bodyPr/>
        <a:lstStyle/>
        <a:p>
          <a:endParaRPr lang="es-ES"/>
        </a:p>
      </dgm:t>
    </dgm:pt>
    <dgm:pt modelId="{3C59C661-00C9-4DEA-B94C-3FD0BDAF46B4}" type="pres">
      <dgm:prSet presAssocID="{C652BF14-750E-45B7-BAA0-7360358F85F6}" presName="Name13" presStyleLbl="parChTrans1D2" presStyleIdx="1" presStyleCnt="3"/>
      <dgm:spPr/>
      <dgm:t>
        <a:bodyPr/>
        <a:lstStyle/>
        <a:p>
          <a:endParaRPr lang="es-ES"/>
        </a:p>
      </dgm:t>
    </dgm:pt>
    <dgm:pt modelId="{8B5CA661-688D-43B6-A3BA-759E19C2963A}" type="pres">
      <dgm:prSet presAssocID="{556EACB6-16EA-4525-B814-5C0656D8CA6B}" presName="childText" presStyleLbl="bgAcc1" presStyleIdx="1" presStyleCnt="3" custScaleX="433219">
        <dgm:presLayoutVars>
          <dgm:bulletEnabled val="1"/>
        </dgm:presLayoutVars>
      </dgm:prSet>
      <dgm:spPr/>
      <dgm:t>
        <a:bodyPr/>
        <a:lstStyle/>
        <a:p>
          <a:endParaRPr lang="es-ES"/>
        </a:p>
      </dgm:t>
    </dgm:pt>
    <dgm:pt modelId="{5D4E26A1-39BB-4EBA-9556-23BB65E09728}" type="pres">
      <dgm:prSet presAssocID="{A600DC1B-8044-46AC-AEDE-F28A552214BE}" presName="Name13" presStyleLbl="parChTrans1D2" presStyleIdx="2" presStyleCnt="3"/>
      <dgm:spPr/>
      <dgm:t>
        <a:bodyPr/>
        <a:lstStyle/>
        <a:p>
          <a:endParaRPr lang="es-ES"/>
        </a:p>
      </dgm:t>
    </dgm:pt>
    <dgm:pt modelId="{11A3CEB2-4D9E-4AB3-950A-EFC8D150BB38}" type="pres">
      <dgm:prSet presAssocID="{C881F961-C196-4507-8535-C30484EDD908}" presName="childText" presStyleLbl="bgAcc1" presStyleIdx="2" presStyleCnt="3" custScaleX="433219">
        <dgm:presLayoutVars>
          <dgm:bulletEnabled val="1"/>
        </dgm:presLayoutVars>
      </dgm:prSet>
      <dgm:spPr/>
      <dgm:t>
        <a:bodyPr/>
        <a:lstStyle/>
        <a:p>
          <a:endParaRPr lang="es-ES"/>
        </a:p>
      </dgm:t>
    </dgm:pt>
  </dgm:ptLst>
  <dgm:cxnLst>
    <dgm:cxn modelId="{30FF5A60-3926-4069-8CB0-9EABDDFB1E94}" srcId="{0636C001-D314-46DF-B7EB-382ECCA9CF57}" destId="{54B50A01-78F5-4732-A9C4-DC604902EDCD}" srcOrd="0" destOrd="0" parTransId="{DEC72C6B-23F5-41AF-8423-3EEFF6D66DC3}" sibTransId="{0B625474-D7A7-4F55-945B-A38BF589AE40}"/>
    <dgm:cxn modelId="{C62B62ED-7232-4187-B505-4229A1D94E1B}" type="presOf" srcId="{24763F88-9E79-4BE1-92EF-92F73577D2BF}" destId="{02CE0FED-0BA2-484F-B9B7-C9A9C0AADBD7}" srcOrd="0" destOrd="0" presId="urn:microsoft.com/office/officeart/2005/8/layout/hierarchy3"/>
    <dgm:cxn modelId="{DEB18489-E35B-4482-9C3A-73B4EA3E2D09}" type="presOf" srcId="{A600DC1B-8044-46AC-AEDE-F28A552214BE}" destId="{5D4E26A1-39BB-4EBA-9556-23BB65E09728}" srcOrd="0" destOrd="0" presId="urn:microsoft.com/office/officeart/2005/8/layout/hierarchy3"/>
    <dgm:cxn modelId="{0BA0982E-8F81-48E8-99DD-3EFC4782B5DF}" type="presOf" srcId="{1CA8EC27-7E54-405F-A719-EFB4B80E483F}" destId="{3A81626B-448C-471B-9929-E906A184712D}" srcOrd="0" destOrd="0" presId="urn:microsoft.com/office/officeart/2005/8/layout/hierarchy3"/>
    <dgm:cxn modelId="{2A38368D-ED7F-4AB6-BB10-CBFD771A32A5}" type="presOf" srcId="{54B50A01-78F5-4732-A9C4-DC604902EDCD}" destId="{082E665C-2DBB-49F9-8C8B-53F979D17789}" srcOrd="0" destOrd="0" presId="urn:microsoft.com/office/officeart/2005/8/layout/hierarchy3"/>
    <dgm:cxn modelId="{DB0C98A6-B0A8-4FF5-BEF4-C80F6FDF1A8F}" srcId="{54B50A01-78F5-4732-A9C4-DC604902EDCD}" destId="{C881F961-C196-4507-8535-C30484EDD908}" srcOrd="2" destOrd="0" parTransId="{A600DC1B-8044-46AC-AEDE-F28A552214BE}" sibTransId="{BBB0BCF7-9911-4F61-AEC9-AF82F339747C}"/>
    <dgm:cxn modelId="{48599E53-1A71-4D4C-A9D7-A47D877CED3B}" type="presOf" srcId="{C881F961-C196-4507-8535-C30484EDD908}" destId="{11A3CEB2-4D9E-4AB3-950A-EFC8D150BB38}" srcOrd="0" destOrd="0" presId="urn:microsoft.com/office/officeart/2005/8/layout/hierarchy3"/>
    <dgm:cxn modelId="{746DC91B-8231-41DC-BD61-800407D029AD}" type="presOf" srcId="{54B50A01-78F5-4732-A9C4-DC604902EDCD}" destId="{34D99F0A-494D-478C-815F-35977C5AEFF1}" srcOrd="1" destOrd="0" presId="urn:microsoft.com/office/officeart/2005/8/layout/hierarchy3"/>
    <dgm:cxn modelId="{9FB411E3-DCA9-4A01-8224-7386B42A14DE}" type="presOf" srcId="{0636C001-D314-46DF-B7EB-382ECCA9CF57}" destId="{3ABE85CF-B2B9-465B-AF91-BD841489F4D7}" srcOrd="0" destOrd="0" presId="urn:microsoft.com/office/officeart/2005/8/layout/hierarchy3"/>
    <dgm:cxn modelId="{0BE92DEC-3CE7-4911-9D08-C337C56C7D90}" srcId="{54B50A01-78F5-4732-A9C4-DC604902EDCD}" destId="{24763F88-9E79-4BE1-92EF-92F73577D2BF}" srcOrd="0" destOrd="0" parTransId="{1CA8EC27-7E54-405F-A719-EFB4B80E483F}" sibTransId="{5C871F62-1F17-44CB-A58E-DF1C6B9C6E9C}"/>
    <dgm:cxn modelId="{71521010-1282-4726-9667-6B8F62BE4EF6}" type="presOf" srcId="{556EACB6-16EA-4525-B814-5C0656D8CA6B}" destId="{8B5CA661-688D-43B6-A3BA-759E19C2963A}" srcOrd="0" destOrd="0" presId="urn:microsoft.com/office/officeart/2005/8/layout/hierarchy3"/>
    <dgm:cxn modelId="{9058009E-1813-4C15-AFD3-1A43C60DFBD8}" type="presOf" srcId="{C652BF14-750E-45B7-BAA0-7360358F85F6}" destId="{3C59C661-00C9-4DEA-B94C-3FD0BDAF46B4}" srcOrd="0" destOrd="0" presId="urn:microsoft.com/office/officeart/2005/8/layout/hierarchy3"/>
    <dgm:cxn modelId="{00169A14-DCD1-45D1-A946-47F3531F555F}" srcId="{54B50A01-78F5-4732-A9C4-DC604902EDCD}" destId="{556EACB6-16EA-4525-B814-5C0656D8CA6B}" srcOrd="1" destOrd="0" parTransId="{C652BF14-750E-45B7-BAA0-7360358F85F6}" sibTransId="{AF0597BF-8F2E-4F1A-9334-181C76A89451}"/>
    <dgm:cxn modelId="{6CC1E9AF-514A-4AE1-BB25-9DAD2112AD45}" type="presParOf" srcId="{3ABE85CF-B2B9-465B-AF91-BD841489F4D7}" destId="{1776F67E-C7A4-4133-9B4C-E08F12B27264}" srcOrd="0" destOrd="0" presId="urn:microsoft.com/office/officeart/2005/8/layout/hierarchy3"/>
    <dgm:cxn modelId="{E65802E4-92DC-4526-B93C-1868AA2B26A8}" type="presParOf" srcId="{1776F67E-C7A4-4133-9B4C-E08F12B27264}" destId="{78EC7D1C-0C03-43BC-85BC-29EFDE40C028}" srcOrd="0" destOrd="0" presId="urn:microsoft.com/office/officeart/2005/8/layout/hierarchy3"/>
    <dgm:cxn modelId="{C6A09F70-1530-4CAE-9712-3A94161325C6}" type="presParOf" srcId="{78EC7D1C-0C03-43BC-85BC-29EFDE40C028}" destId="{082E665C-2DBB-49F9-8C8B-53F979D17789}" srcOrd="0" destOrd="0" presId="urn:microsoft.com/office/officeart/2005/8/layout/hierarchy3"/>
    <dgm:cxn modelId="{0142CF85-0843-4D44-8A0F-5BA59AAC6162}" type="presParOf" srcId="{78EC7D1C-0C03-43BC-85BC-29EFDE40C028}" destId="{34D99F0A-494D-478C-815F-35977C5AEFF1}" srcOrd="1" destOrd="0" presId="urn:microsoft.com/office/officeart/2005/8/layout/hierarchy3"/>
    <dgm:cxn modelId="{3CE87140-D67B-432C-9A78-77B7B0C9AB9E}" type="presParOf" srcId="{1776F67E-C7A4-4133-9B4C-E08F12B27264}" destId="{C2CDE828-693F-4AC2-8763-592B2BE8ECB8}" srcOrd="1" destOrd="0" presId="urn:microsoft.com/office/officeart/2005/8/layout/hierarchy3"/>
    <dgm:cxn modelId="{6082F4DC-EAE1-486F-B0A6-25F5820D177D}" type="presParOf" srcId="{C2CDE828-693F-4AC2-8763-592B2BE8ECB8}" destId="{3A81626B-448C-471B-9929-E906A184712D}" srcOrd="0" destOrd="0" presId="urn:microsoft.com/office/officeart/2005/8/layout/hierarchy3"/>
    <dgm:cxn modelId="{346B645A-5D2C-4E07-816F-2C4CDE9C326B}" type="presParOf" srcId="{C2CDE828-693F-4AC2-8763-592B2BE8ECB8}" destId="{02CE0FED-0BA2-484F-B9B7-C9A9C0AADBD7}" srcOrd="1" destOrd="0" presId="urn:microsoft.com/office/officeart/2005/8/layout/hierarchy3"/>
    <dgm:cxn modelId="{6651060F-1C62-44E8-979A-085C1469AC8E}" type="presParOf" srcId="{C2CDE828-693F-4AC2-8763-592B2BE8ECB8}" destId="{3C59C661-00C9-4DEA-B94C-3FD0BDAF46B4}" srcOrd="2" destOrd="0" presId="urn:microsoft.com/office/officeart/2005/8/layout/hierarchy3"/>
    <dgm:cxn modelId="{D0040033-0757-46D2-AB86-6143D4E46868}" type="presParOf" srcId="{C2CDE828-693F-4AC2-8763-592B2BE8ECB8}" destId="{8B5CA661-688D-43B6-A3BA-759E19C2963A}" srcOrd="3" destOrd="0" presId="urn:microsoft.com/office/officeart/2005/8/layout/hierarchy3"/>
    <dgm:cxn modelId="{D03B6191-794F-43F1-A4B9-AFDD4A9E89A5}" type="presParOf" srcId="{C2CDE828-693F-4AC2-8763-592B2BE8ECB8}" destId="{5D4E26A1-39BB-4EBA-9556-23BB65E09728}" srcOrd="4" destOrd="0" presId="urn:microsoft.com/office/officeart/2005/8/layout/hierarchy3"/>
    <dgm:cxn modelId="{7F669B77-7257-4D46-8177-5A59659581B5}" type="presParOf" srcId="{C2CDE828-693F-4AC2-8763-592B2BE8ECB8}" destId="{11A3CEB2-4D9E-4AB3-950A-EFC8D150BB38}"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4FFEB9-F6A0-4607-849D-75101FDAD5F7}" type="doc">
      <dgm:prSet loTypeId="urn:microsoft.com/office/officeart/2005/8/layout/vList2" loCatId="list" qsTypeId="urn:microsoft.com/office/officeart/2005/8/quickstyle/3d3" qsCatId="3D" csTypeId="urn:microsoft.com/office/officeart/2005/8/colors/accent0_3" csCatId="mainScheme" phldr="1"/>
      <dgm:spPr/>
      <dgm:t>
        <a:bodyPr/>
        <a:lstStyle/>
        <a:p>
          <a:endParaRPr lang="es-ES"/>
        </a:p>
      </dgm:t>
    </dgm:pt>
    <dgm:pt modelId="{C83B9BB5-7A5D-42E5-AF2B-4AFAAD9204A7}">
      <dgm:prSet custT="1"/>
      <dgm:spPr/>
      <dgm:t>
        <a:bodyPr/>
        <a:lstStyle/>
        <a:p>
          <a:pPr algn="just" rtl="0"/>
          <a:r>
            <a:rPr lang="en-US" sz="2600" dirty="0" smtClean="0"/>
            <a:t>“In conclusion, the mechanism of action, as claimed in 5.1 of the SPC “The primary mechanism of action is thought to be inhibition or delay of ovulation, but alterations to the endometrium may also contribute to the efficacy of the product”, is sufficiently documented.”</a:t>
          </a:r>
        </a:p>
        <a:p>
          <a:pPr rtl="0"/>
          <a:r>
            <a:rPr lang="es-ES" sz="1800" i="1" dirty="0" smtClean="0"/>
            <a:t>CHMP* </a:t>
          </a:r>
          <a:r>
            <a:rPr lang="es-ES" sz="1800" i="1" dirty="0" err="1" smtClean="0"/>
            <a:t>assessment</a:t>
          </a:r>
          <a:r>
            <a:rPr lang="es-ES" sz="1800" i="1" dirty="0" smtClean="0"/>
            <a:t> </a:t>
          </a:r>
          <a:r>
            <a:rPr lang="es-ES" sz="1800" i="1" dirty="0" err="1" smtClean="0"/>
            <a:t>report</a:t>
          </a:r>
          <a:r>
            <a:rPr lang="es-ES" sz="1800" i="1" dirty="0" smtClean="0"/>
            <a:t> </a:t>
          </a:r>
          <a:r>
            <a:rPr lang="es-ES" sz="1800" i="1" dirty="0" err="1" smtClean="0"/>
            <a:t>for</a:t>
          </a:r>
          <a:r>
            <a:rPr lang="es-ES" sz="1800" i="1" dirty="0" smtClean="0"/>
            <a:t> </a:t>
          </a:r>
          <a:r>
            <a:rPr lang="es-ES" sz="1800" i="1" dirty="0" err="1" smtClean="0"/>
            <a:t>Ellaone</a:t>
          </a:r>
          <a:r>
            <a:rPr lang="es-ES" sz="1800" i="1" dirty="0" smtClean="0"/>
            <a:t> International </a:t>
          </a:r>
          <a:r>
            <a:rPr lang="es-ES" sz="1800" i="1" dirty="0" err="1" smtClean="0"/>
            <a:t>Nonproprietary</a:t>
          </a:r>
          <a:r>
            <a:rPr lang="es-ES" sz="1800" i="1" dirty="0" smtClean="0"/>
            <a:t> </a:t>
          </a:r>
          <a:r>
            <a:rPr lang="es-ES" sz="1800" i="1" dirty="0" err="1" smtClean="0"/>
            <a:t>Name</a:t>
          </a:r>
          <a:r>
            <a:rPr lang="es-ES" sz="1800" i="1" dirty="0" smtClean="0"/>
            <a:t>: ulipristal </a:t>
          </a:r>
          <a:r>
            <a:rPr lang="es-ES" sz="1800" i="1" dirty="0" err="1" smtClean="0"/>
            <a:t>acetate</a:t>
          </a:r>
          <a:r>
            <a:rPr lang="es-ES" sz="1800" i="1" dirty="0" smtClean="0"/>
            <a:t> </a:t>
          </a:r>
          <a:r>
            <a:rPr lang="es-ES" sz="1800" i="1" dirty="0" err="1" smtClean="0"/>
            <a:t>Procedure</a:t>
          </a:r>
          <a:r>
            <a:rPr lang="es-ES" sz="1800" i="1" dirty="0" smtClean="0"/>
            <a:t> No. EMA/H/C/001027</a:t>
          </a:r>
        </a:p>
        <a:p>
          <a:pPr rtl="0"/>
          <a:r>
            <a:rPr lang="es-ES" sz="1400" b="0" i="1" dirty="0" smtClean="0"/>
            <a:t>*</a:t>
          </a:r>
          <a:r>
            <a:rPr lang="en-US" sz="1400" b="0" i="1" dirty="0" smtClean="0"/>
            <a:t>Committee for Medicinal Products for Human Use (CHMP)</a:t>
          </a:r>
        </a:p>
        <a:p>
          <a:pPr rtl="0"/>
          <a:endParaRPr lang="es-ES" sz="1400" dirty="0" smtClean="0"/>
        </a:p>
        <a:p>
          <a:pPr rtl="0"/>
          <a:r>
            <a:rPr lang="es-ES" sz="1400" dirty="0" smtClean="0"/>
            <a:t>“Su mecanismo de acción principal es la inhibición o el retraso de la ovulación, pero las alteraciones que produce en el endometrio pueden contribuir también a la eficacia del medicamento”</a:t>
          </a:r>
        </a:p>
        <a:p>
          <a:pPr rtl="0"/>
          <a:r>
            <a:rPr lang="en-US" sz="1400" i="1" dirty="0" smtClean="0"/>
            <a:t>(European Medicines Agency. Evaluation of Medicines for Human Use. 2009 </a:t>
          </a:r>
          <a:r>
            <a:rPr lang="en-US" sz="1400" i="1" dirty="0" err="1" smtClean="0"/>
            <a:t>Doc.Ref</a:t>
          </a:r>
          <a:r>
            <a:rPr lang="en-US" sz="1400" i="1" dirty="0" smtClean="0"/>
            <a:t>.: EMA/261787/2009)</a:t>
          </a:r>
          <a:endParaRPr lang="es-ES" sz="1400" i="1" dirty="0" smtClean="0"/>
        </a:p>
        <a:p>
          <a:pPr rtl="0"/>
          <a:endParaRPr lang="es-ES" sz="1400" b="0" i="1" dirty="0"/>
        </a:p>
      </dgm:t>
    </dgm:pt>
    <dgm:pt modelId="{30270039-0272-4140-BAF5-5A4DDD049820}" type="sibTrans" cxnId="{55D84EF4-3CB8-458F-8933-17604BB82ABD}">
      <dgm:prSet/>
      <dgm:spPr/>
      <dgm:t>
        <a:bodyPr/>
        <a:lstStyle/>
        <a:p>
          <a:endParaRPr lang="es-ES"/>
        </a:p>
      </dgm:t>
    </dgm:pt>
    <dgm:pt modelId="{16E612CB-4E36-44B4-8D93-0DA9F54928E5}" type="parTrans" cxnId="{55D84EF4-3CB8-458F-8933-17604BB82ABD}">
      <dgm:prSet/>
      <dgm:spPr/>
      <dgm:t>
        <a:bodyPr/>
        <a:lstStyle/>
        <a:p>
          <a:endParaRPr lang="es-ES"/>
        </a:p>
      </dgm:t>
    </dgm:pt>
    <dgm:pt modelId="{FAAB1D2C-B05B-4BA6-AB8D-47EE93553C4A}" type="pres">
      <dgm:prSet presAssocID="{434FFEB9-F6A0-4607-849D-75101FDAD5F7}" presName="linear" presStyleCnt="0">
        <dgm:presLayoutVars>
          <dgm:animLvl val="lvl"/>
          <dgm:resizeHandles val="exact"/>
        </dgm:presLayoutVars>
      </dgm:prSet>
      <dgm:spPr/>
      <dgm:t>
        <a:bodyPr/>
        <a:lstStyle/>
        <a:p>
          <a:endParaRPr lang="es-ES"/>
        </a:p>
      </dgm:t>
    </dgm:pt>
    <dgm:pt modelId="{AAAC245C-5D2E-4A24-8358-A021FC93DF23}" type="pres">
      <dgm:prSet presAssocID="{C83B9BB5-7A5D-42E5-AF2B-4AFAAD9204A7}" presName="parentText" presStyleLbl="node1" presStyleIdx="0" presStyleCnt="1" custScaleY="540926" custLinFactNeighborX="749">
        <dgm:presLayoutVars>
          <dgm:chMax val="0"/>
          <dgm:bulletEnabled val="1"/>
        </dgm:presLayoutVars>
      </dgm:prSet>
      <dgm:spPr/>
      <dgm:t>
        <a:bodyPr/>
        <a:lstStyle/>
        <a:p>
          <a:endParaRPr lang="es-ES"/>
        </a:p>
      </dgm:t>
    </dgm:pt>
  </dgm:ptLst>
  <dgm:cxnLst>
    <dgm:cxn modelId="{E12FB2BB-7500-4568-A56A-76738180BFA7}" type="presOf" srcId="{C83B9BB5-7A5D-42E5-AF2B-4AFAAD9204A7}" destId="{AAAC245C-5D2E-4A24-8358-A021FC93DF23}" srcOrd="0" destOrd="0" presId="urn:microsoft.com/office/officeart/2005/8/layout/vList2"/>
    <dgm:cxn modelId="{55D84EF4-3CB8-458F-8933-17604BB82ABD}" srcId="{434FFEB9-F6A0-4607-849D-75101FDAD5F7}" destId="{C83B9BB5-7A5D-42E5-AF2B-4AFAAD9204A7}" srcOrd="0" destOrd="0" parTransId="{16E612CB-4E36-44B4-8D93-0DA9F54928E5}" sibTransId="{30270039-0272-4140-BAF5-5A4DDD049820}"/>
    <dgm:cxn modelId="{CDF146E8-9F12-4896-8B71-97F637C036A4}" type="presOf" srcId="{434FFEB9-F6A0-4607-849D-75101FDAD5F7}" destId="{FAAB1D2C-B05B-4BA6-AB8D-47EE93553C4A}" srcOrd="0" destOrd="0" presId="urn:microsoft.com/office/officeart/2005/8/layout/vList2"/>
    <dgm:cxn modelId="{70893CF2-C18C-4315-A02B-7C1056C228FB}" type="presParOf" srcId="{FAAB1D2C-B05B-4BA6-AB8D-47EE93553C4A}" destId="{AAAC245C-5D2E-4A24-8358-A021FC93DF2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505B183-1373-4EAB-9B21-637390057130}"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s-ES"/>
        </a:p>
      </dgm:t>
    </dgm:pt>
    <dgm:pt modelId="{CCDA5FA6-91FA-459B-86AE-727F494B68C7}">
      <dgm:prSet/>
      <dgm:spPr>
        <a:solidFill>
          <a:srgbClr val="002060"/>
        </a:solidFill>
      </dgm:spPr>
      <dgm:t>
        <a:bodyPr/>
        <a:lstStyle/>
        <a:p>
          <a:pPr rtl="0"/>
          <a:r>
            <a:rPr lang="es-ES" smtClean="0"/>
            <a:t>La verdadera “salud sexual y reproductiva” requiere una sólida formación humana, tanto científica como ética. </a:t>
          </a:r>
          <a:endParaRPr lang="es-ES"/>
        </a:p>
      </dgm:t>
    </dgm:pt>
    <dgm:pt modelId="{7C7B107B-B7B4-4ED2-903F-4D38454FD6AB}" type="parTrans" cxnId="{E10EEE1A-1C05-4573-9517-5901756018D7}">
      <dgm:prSet/>
      <dgm:spPr/>
      <dgm:t>
        <a:bodyPr/>
        <a:lstStyle/>
        <a:p>
          <a:endParaRPr lang="es-ES"/>
        </a:p>
      </dgm:t>
    </dgm:pt>
    <dgm:pt modelId="{2ADE991F-405A-46E6-828A-C014F24C51DB}" type="sibTrans" cxnId="{E10EEE1A-1C05-4573-9517-5901756018D7}">
      <dgm:prSet/>
      <dgm:spPr/>
      <dgm:t>
        <a:bodyPr/>
        <a:lstStyle/>
        <a:p>
          <a:endParaRPr lang="es-ES"/>
        </a:p>
      </dgm:t>
    </dgm:pt>
    <dgm:pt modelId="{9768CBC1-7EF5-4C40-A81D-3A7FB326621F}">
      <dgm:prSet/>
      <dgm:spPr>
        <a:solidFill>
          <a:srgbClr val="002060"/>
        </a:solidFill>
      </dgm:spPr>
      <dgm:t>
        <a:bodyPr/>
        <a:lstStyle/>
        <a:p>
          <a:pPr rtl="0"/>
          <a:r>
            <a:rPr lang="es-ES" dirty="0" smtClean="0"/>
            <a:t>El paciente necesita estar correctamente formado y verazmente informado para poder elegir libremente.</a:t>
          </a:r>
          <a:endParaRPr lang="es-ES" dirty="0"/>
        </a:p>
      </dgm:t>
    </dgm:pt>
    <dgm:pt modelId="{2866EED6-FEE3-4BB0-96EE-8EB1DD6AA413}" type="parTrans" cxnId="{B7BDF923-943E-4F87-BB61-6C727BE6C1DA}">
      <dgm:prSet/>
      <dgm:spPr/>
      <dgm:t>
        <a:bodyPr/>
        <a:lstStyle/>
        <a:p>
          <a:endParaRPr lang="es-ES"/>
        </a:p>
      </dgm:t>
    </dgm:pt>
    <dgm:pt modelId="{54299AE5-5DE4-4829-84AF-F83DBD07A229}" type="sibTrans" cxnId="{B7BDF923-943E-4F87-BB61-6C727BE6C1DA}">
      <dgm:prSet/>
      <dgm:spPr/>
      <dgm:t>
        <a:bodyPr/>
        <a:lstStyle/>
        <a:p>
          <a:endParaRPr lang="es-ES"/>
        </a:p>
      </dgm:t>
    </dgm:pt>
    <dgm:pt modelId="{549D915E-D76A-44BC-978C-F71FC1E3D939}">
      <dgm:prSet/>
      <dgm:spPr>
        <a:solidFill>
          <a:srgbClr val="002060"/>
        </a:solidFill>
      </dgm:spPr>
      <dgm:t>
        <a:bodyPr/>
        <a:lstStyle/>
        <a:p>
          <a:pPr rtl="0"/>
          <a:r>
            <a:rPr lang="es-ES" dirty="0" smtClean="0"/>
            <a:t>Muchas mujeres se abstendrían de utilizar </a:t>
          </a:r>
          <a:r>
            <a:rPr lang="es-ES" dirty="0" err="1" smtClean="0"/>
            <a:t>Ulipristal</a:t>
          </a:r>
          <a:r>
            <a:rPr lang="es-ES" dirty="0" smtClean="0"/>
            <a:t> si conocieran la realidad de su efecto </a:t>
          </a:r>
          <a:r>
            <a:rPr lang="es-ES" dirty="0" err="1" smtClean="0"/>
            <a:t>antiimplantatorio</a:t>
          </a:r>
          <a:r>
            <a:rPr lang="es-ES" dirty="0" smtClean="0"/>
            <a:t>, o sea, </a:t>
          </a:r>
          <a:r>
            <a:rPr lang="es-ES" b="1" u="sng" dirty="0" smtClean="0"/>
            <a:t>abortivo</a:t>
          </a:r>
          <a:r>
            <a:rPr lang="es-ES" dirty="0" smtClean="0"/>
            <a:t> en el genuino sentido de la palabra.</a:t>
          </a:r>
          <a:endParaRPr lang="es-ES" dirty="0"/>
        </a:p>
      </dgm:t>
    </dgm:pt>
    <dgm:pt modelId="{354C4371-DCCD-481E-BDEE-92DB5305CBBA}" type="parTrans" cxnId="{DD7FA0EF-8EEF-4070-805D-A1D4CF705C04}">
      <dgm:prSet/>
      <dgm:spPr/>
      <dgm:t>
        <a:bodyPr/>
        <a:lstStyle/>
        <a:p>
          <a:endParaRPr lang="es-ES"/>
        </a:p>
      </dgm:t>
    </dgm:pt>
    <dgm:pt modelId="{B9063936-0FF6-4924-A0F0-BF393E5FD64D}" type="sibTrans" cxnId="{DD7FA0EF-8EEF-4070-805D-A1D4CF705C04}">
      <dgm:prSet/>
      <dgm:spPr/>
      <dgm:t>
        <a:bodyPr/>
        <a:lstStyle/>
        <a:p>
          <a:endParaRPr lang="es-ES"/>
        </a:p>
      </dgm:t>
    </dgm:pt>
    <dgm:pt modelId="{83CF87D4-0EAC-41E9-A12B-36D3D570FFCC}" type="pres">
      <dgm:prSet presAssocID="{F505B183-1373-4EAB-9B21-637390057130}" presName="linear" presStyleCnt="0">
        <dgm:presLayoutVars>
          <dgm:animLvl val="lvl"/>
          <dgm:resizeHandles val="exact"/>
        </dgm:presLayoutVars>
      </dgm:prSet>
      <dgm:spPr/>
      <dgm:t>
        <a:bodyPr/>
        <a:lstStyle/>
        <a:p>
          <a:endParaRPr lang="es-ES"/>
        </a:p>
      </dgm:t>
    </dgm:pt>
    <dgm:pt modelId="{DAB82F12-74BB-4DFF-9A81-9F1F63A211B2}" type="pres">
      <dgm:prSet presAssocID="{CCDA5FA6-91FA-459B-86AE-727F494B68C7}" presName="parentText" presStyleLbl="node1" presStyleIdx="0" presStyleCnt="3" custLinFactY="-10019" custLinFactNeighborX="126" custLinFactNeighborY="-100000">
        <dgm:presLayoutVars>
          <dgm:chMax val="0"/>
          <dgm:bulletEnabled val="1"/>
        </dgm:presLayoutVars>
      </dgm:prSet>
      <dgm:spPr/>
      <dgm:t>
        <a:bodyPr/>
        <a:lstStyle/>
        <a:p>
          <a:endParaRPr lang="es-ES"/>
        </a:p>
      </dgm:t>
    </dgm:pt>
    <dgm:pt modelId="{93833796-F57E-40B6-B886-73B7B9A9CA6B}" type="pres">
      <dgm:prSet presAssocID="{2ADE991F-405A-46E6-828A-C014F24C51DB}" presName="spacer" presStyleCnt="0"/>
      <dgm:spPr/>
    </dgm:pt>
    <dgm:pt modelId="{26534B98-0CC3-486F-B8BD-CC86C3FDE48A}" type="pres">
      <dgm:prSet presAssocID="{9768CBC1-7EF5-4C40-A81D-3A7FB326621F}" presName="parentText" presStyleLbl="node1" presStyleIdx="1" presStyleCnt="3" custLinFactNeighborY="21106">
        <dgm:presLayoutVars>
          <dgm:chMax val="0"/>
          <dgm:bulletEnabled val="1"/>
        </dgm:presLayoutVars>
      </dgm:prSet>
      <dgm:spPr/>
      <dgm:t>
        <a:bodyPr/>
        <a:lstStyle/>
        <a:p>
          <a:endParaRPr lang="es-ES"/>
        </a:p>
      </dgm:t>
    </dgm:pt>
    <dgm:pt modelId="{EE43FCF0-51FE-4698-ADA6-4655BF83A38D}" type="pres">
      <dgm:prSet presAssocID="{54299AE5-5DE4-4829-84AF-F83DBD07A229}" presName="spacer" presStyleCnt="0"/>
      <dgm:spPr/>
    </dgm:pt>
    <dgm:pt modelId="{289C325B-5545-47F4-AE4E-405860C97A70}" type="pres">
      <dgm:prSet presAssocID="{549D915E-D76A-44BC-978C-F71FC1E3D939}" presName="parentText" presStyleLbl="node1" presStyleIdx="2" presStyleCnt="3" custLinFactNeighborY="21106">
        <dgm:presLayoutVars>
          <dgm:chMax val="0"/>
          <dgm:bulletEnabled val="1"/>
        </dgm:presLayoutVars>
      </dgm:prSet>
      <dgm:spPr/>
      <dgm:t>
        <a:bodyPr/>
        <a:lstStyle/>
        <a:p>
          <a:endParaRPr lang="es-ES"/>
        </a:p>
      </dgm:t>
    </dgm:pt>
  </dgm:ptLst>
  <dgm:cxnLst>
    <dgm:cxn modelId="{FCED0CCC-C508-4677-BF25-39472C2B9EA1}" type="presOf" srcId="{F505B183-1373-4EAB-9B21-637390057130}" destId="{83CF87D4-0EAC-41E9-A12B-36D3D570FFCC}" srcOrd="0" destOrd="0" presId="urn:microsoft.com/office/officeart/2005/8/layout/vList2"/>
    <dgm:cxn modelId="{E10EEE1A-1C05-4573-9517-5901756018D7}" srcId="{F505B183-1373-4EAB-9B21-637390057130}" destId="{CCDA5FA6-91FA-459B-86AE-727F494B68C7}" srcOrd="0" destOrd="0" parTransId="{7C7B107B-B7B4-4ED2-903F-4D38454FD6AB}" sibTransId="{2ADE991F-405A-46E6-828A-C014F24C51DB}"/>
    <dgm:cxn modelId="{B7BDF923-943E-4F87-BB61-6C727BE6C1DA}" srcId="{F505B183-1373-4EAB-9B21-637390057130}" destId="{9768CBC1-7EF5-4C40-A81D-3A7FB326621F}" srcOrd="1" destOrd="0" parTransId="{2866EED6-FEE3-4BB0-96EE-8EB1DD6AA413}" sibTransId="{54299AE5-5DE4-4829-84AF-F83DBD07A229}"/>
    <dgm:cxn modelId="{EADC75F8-6A77-4323-A687-E7DE0EE96265}" type="presOf" srcId="{CCDA5FA6-91FA-459B-86AE-727F494B68C7}" destId="{DAB82F12-74BB-4DFF-9A81-9F1F63A211B2}" srcOrd="0" destOrd="0" presId="urn:microsoft.com/office/officeart/2005/8/layout/vList2"/>
    <dgm:cxn modelId="{DD7FA0EF-8EEF-4070-805D-A1D4CF705C04}" srcId="{F505B183-1373-4EAB-9B21-637390057130}" destId="{549D915E-D76A-44BC-978C-F71FC1E3D939}" srcOrd="2" destOrd="0" parTransId="{354C4371-DCCD-481E-BDEE-92DB5305CBBA}" sibTransId="{B9063936-0FF6-4924-A0F0-BF393E5FD64D}"/>
    <dgm:cxn modelId="{CF592924-605E-46BC-8812-019DC67423B5}" type="presOf" srcId="{9768CBC1-7EF5-4C40-A81D-3A7FB326621F}" destId="{26534B98-0CC3-486F-B8BD-CC86C3FDE48A}" srcOrd="0" destOrd="0" presId="urn:microsoft.com/office/officeart/2005/8/layout/vList2"/>
    <dgm:cxn modelId="{3D239785-4AE7-43D2-8F32-51C22B5C7EE3}" type="presOf" srcId="{549D915E-D76A-44BC-978C-F71FC1E3D939}" destId="{289C325B-5545-47F4-AE4E-405860C97A70}" srcOrd="0" destOrd="0" presId="urn:microsoft.com/office/officeart/2005/8/layout/vList2"/>
    <dgm:cxn modelId="{C608467F-26C1-402C-AD9F-D6585148F1C8}" type="presParOf" srcId="{83CF87D4-0EAC-41E9-A12B-36D3D570FFCC}" destId="{DAB82F12-74BB-4DFF-9A81-9F1F63A211B2}" srcOrd="0" destOrd="0" presId="urn:microsoft.com/office/officeart/2005/8/layout/vList2"/>
    <dgm:cxn modelId="{49FF30C1-140F-4DCA-A78C-5C0177E7ADAB}" type="presParOf" srcId="{83CF87D4-0EAC-41E9-A12B-36D3D570FFCC}" destId="{93833796-F57E-40B6-B886-73B7B9A9CA6B}" srcOrd="1" destOrd="0" presId="urn:microsoft.com/office/officeart/2005/8/layout/vList2"/>
    <dgm:cxn modelId="{8EF38328-5A79-4C71-8228-A38D75A3946C}" type="presParOf" srcId="{83CF87D4-0EAC-41E9-A12B-36D3D570FFCC}" destId="{26534B98-0CC3-486F-B8BD-CC86C3FDE48A}" srcOrd="2" destOrd="0" presId="urn:microsoft.com/office/officeart/2005/8/layout/vList2"/>
    <dgm:cxn modelId="{34F52957-49EC-45D0-85E8-F20A2D958DE2}" type="presParOf" srcId="{83CF87D4-0EAC-41E9-A12B-36D3D570FFCC}" destId="{EE43FCF0-51FE-4698-ADA6-4655BF83A38D}" srcOrd="3" destOrd="0" presId="urn:microsoft.com/office/officeart/2005/8/layout/vList2"/>
    <dgm:cxn modelId="{28DB06A9-3FB4-432D-AF3B-2C8902E10B53}" type="presParOf" srcId="{83CF87D4-0EAC-41E9-A12B-36D3D570FFCC}" destId="{289C325B-5545-47F4-AE4E-405860C97A7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FE0FB2-26B4-4546-8893-A7708BA06D4D}"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s-ES"/>
        </a:p>
      </dgm:t>
    </dgm:pt>
    <dgm:pt modelId="{32141B05-CA6D-4207-B67F-DAD56FC4E3E7}">
      <dgm:prSet/>
      <dgm:spPr>
        <a:solidFill>
          <a:srgbClr val="002060"/>
        </a:solidFill>
      </dgm:spPr>
      <dgm:t>
        <a:bodyPr/>
        <a:lstStyle/>
        <a:p>
          <a:pPr rtl="0"/>
          <a:r>
            <a:rPr lang="es-ES" smtClean="0"/>
            <a:t>Modulador selectivo de los receptores de progesterona.</a:t>
          </a:r>
          <a:endParaRPr lang="es-ES"/>
        </a:p>
      </dgm:t>
    </dgm:pt>
    <dgm:pt modelId="{27BA3DDB-C759-4B2B-829E-384F752CC0AA}" type="parTrans" cxnId="{1228F7D8-27E0-48FD-B2D0-27C100B139ED}">
      <dgm:prSet/>
      <dgm:spPr/>
      <dgm:t>
        <a:bodyPr/>
        <a:lstStyle/>
        <a:p>
          <a:endParaRPr lang="es-ES"/>
        </a:p>
      </dgm:t>
    </dgm:pt>
    <dgm:pt modelId="{0D08189C-FC38-4E09-ABAF-2BD252DCEF56}" type="sibTrans" cxnId="{1228F7D8-27E0-48FD-B2D0-27C100B139ED}">
      <dgm:prSet/>
      <dgm:spPr/>
      <dgm:t>
        <a:bodyPr/>
        <a:lstStyle/>
        <a:p>
          <a:endParaRPr lang="es-ES"/>
        </a:p>
      </dgm:t>
    </dgm:pt>
    <dgm:pt modelId="{6F63CE94-2033-447D-98F5-CC10E511D07F}">
      <dgm:prSet/>
      <dgm:spPr>
        <a:solidFill>
          <a:srgbClr val="002060"/>
        </a:solidFill>
      </dgm:spPr>
      <dgm:t>
        <a:bodyPr/>
        <a:lstStyle/>
        <a:p>
          <a:pPr rtl="0"/>
          <a:r>
            <a:rPr lang="es-ES" smtClean="0"/>
            <a:t>Actividad exclusiva como antagonista de estos receptores en vivo.</a:t>
          </a:r>
          <a:endParaRPr lang="es-ES"/>
        </a:p>
      </dgm:t>
    </dgm:pt>
    <dgm:pt modelId="{D63A413B-F115-4E07-90A7-13AD68749559}" type="parTrans" cxnId="{64028F5F-243B-44D1-9556-6B6D19256338}">
      <dgm:prSet/>
      <dgm:spPr/>
      <dgm:t>
        <a:bodyPr/>
        <a:lstStyle/>
        <a:p>
          <a:endParaRPr lang="es-ES"/>
        </a:p>
      </dgm:t>
    </dgm:pt>
    <dgm:pt modelId="{7E6F85E6-2298-4D98-BD1E-CC451C3CB9EB}" type="sibTrans" cxnId="{64028F5F-243B-44D1-9556-6B6D19256338}">
      <dgm:prSet/>
      <dgm:spPr/>
      <dgm:t>
        <a:bodyPr/>
        <a:lstStyle/>
        <a:p>
          <a:endParaRPr lang="es-ES"/>
        </a:p>
      </dgm:t>
    </dgm:pt>
    <dgm:pt modelId="{3174640D-A483-4833-B7F7-27D2E5A24748}">
      <dgm:prSet/>
      <dgm:spPr>
        <a:solidFill>
          <a:srgbClr val="002060"/>
        </a:solidFill>
      </dgm:spPr>
      <dgm:t>
        <a:bodyPr/>
        <a:lstStyle/>
        <a:p>
          <a:pPr rtl="0"/>
          <a:r>
            <a:rPr lang="es-ES" dirty="0" smtClean="0"/>
            <a:t>Mecanismo de acción similar a la </a:t>
          </a:r>
          <a:r>
            <a:rPr lang="es-ES" dirty="0" err="1" smtClean="0"/>
            <a:t>mifepristona</a:t>
          </a:r>
          <a:r>
            <a:rPr lang="es-ES" dirty="0" smtClean="0"/>
            <a:t>, pero con menos actividad anti-glucocorticoide.</a:t>
          </a:r>
          <a:endParaRPr lang="es-ES" dirty="0"/>
        </a:p>
      </dgm:t>
    </dgm:pt>
    <dgm:pt modelId="{4DE4374B-2205-4BD6-8CDA-4D22964E77CA}" type="parTrans" cxnId="{B50E4F90-810D-4552-9C29-1EFBE5E6054C}">
      <dgm:prSet/>
      <dgm:spPr/>
      <dgm:t>
        <a:bodyPr/>
        <a:lstStyle/>
        <a:p>
          <a:endParaRPr lang="es-ES"/>
        </a:p>
      </dgm:t>
    </dgm:pt>
    <dgm:pt modelId="{FF63BB9C-4C90-4127-A299-4D1CD7E3C2EF}" type="sibTrans" cxnId="{B50E4F90-810D-4552-9C29-1EFBE5E6054C}">
      <dgm:prSet/>
      <dgm:spPr/>
      <dgm:t>
        <a:bodyPr/>
        <a:lstStyle/>
        <a:p>
          <a:endParaRPr lang="es-ES"/>
        </a:p>
      </dgm:t>
    </dgm:pt>
    <dgm:pt modelId="{C1134EA0-CE9B-4CCE-9DF6-FB1EE84A52C0}" type="pres">
      <dgm:prSet presAssocID="{C5FE0FB2-26B4-4546-8893-A7708BA06D4D}" presName="linear" presStyleCnt="0">
        <dgm:presLayoutVars>
          <dgm:animLvl val="lvl"/>
          <dgm:resizeHandles val="exact"/>
        </dgm:presLayoutVars>
      </dgm:prSet>
      <dgm:spPr/>
      <dgm:t>
        <a:bodyPr/>
        <a:lstStyle/>
        <a:p>
          <a:endParaRPr lang="es-ES"/>
        </a:p>
      </dgm:t>
    </dgm:pt>
    <dgm:pt modelId="{DBE3DADE-DF03-46B1-A373-F06344C1B294}" type="pres">
      <dgm:prSet presAssocID="{32141B05-CA6D-4207-B67F-DAD56FC4E3E7}" presName="parentText" presStyleLbl="node1" presStyleIdx="0" presStyleCnt="3" custLinFactY="-25202" custLinFactNeighborX="124" custLinFactNeighborY="-100000">
        <dgm:presLayoutVars>
          <dgm:chMax val="0"/>
          <dgm:bulletEnabled val="1"/>
        </dgm:presLayoutVars>
      </dgm:prSet>
      <dgm:spPr/>
      <dgm:t>
        <a:bodyPr/>
        <a:lstStyle/>
        <a:p>
          <a:endParaRPr lang="es-ES"/>
        </a:p>
      </dgm:t>
    </dgm:pt>
    <dgm:pt modelId="{677E5EA5-A900-43C1-AE35-BA1BC9ABC6ED}" type="pres">
      <dgm:prSet presAssocID="{0D08189C-FC38-4E09-ABAF-2BD252DCEF56}" presName="spacer" presStyleCnt="0"/>
      <dgm:spPr/>
    </dgm:pt>
    <dgm:pt modelId="{26491E66-DE6F-4997-B2B6-25D3DF2A6A4C}" type="pres">
      <dgm:prSet presAssocID="{6F63CE94-2033-447D-98F5-CC10E511D07F}" presName="parentText" presStyleLbl="node1" presStyleIdx="1" presStyleCnt="3">
        <dgm:presLayoutVars>
          <dgm:chMax val="0"/>
          <dgm:bulletEnabled val="1"/>
        </dgm:presLayoutVars>
      </dgm:prSet>
      <dgm:spPr/>
      <dgm:t>
        <a:bodyPr/>
        <a:lstStyle/>
        <a:p>
          <a:endParaRPr lang="es-ES"/>
        </a:p>
      </dgm:t>
    </dgm:pt>
    <dgm:pt modelId="{EAF87130-F7DA-4336-AD67-66F1288F9F6D}" type="pres">
      <dgm:prSet presAssocID="{7E6F85E6-2298-4D98-BD1E-CC451C3CB9EB}" presName="spacer" presStyleCnt="0"/>
      <dgm:spPr/>
    </dgm:pt>
    <dgm:pt modelId="{9C2409E0-ACEC-4ABC-8D6D-63CE3BD2CA82}" type="pres">
      <dgm:prSet presAssocID="{3174640D-A483-4833-B7F7-27D2E5A24748}" presName="parentText" presStyleLbl="node1" presStyleIdx="2" presStyleCnt="3" custLinFactY="19700" custLinFactNeighborX="124" custLinFactNeighborY="100000">
        <dgm:presLayoutVars>
          <dgm:chMax val="0"/>
          <dgm:bulletEnabled val="1"/>
        </dgm:presLayoutVars>
      </dgm:prSet>
      <dgm:spPr/>
      <dgm:t>
        <a:bodyPr/>
        <a:lstStyle/>
        <a:p>
          <a:endParaRPr lang="es-ES"/>
        </a:p>
      </dgm:t>
    </dgm:pt>
  </dgm:ptLst>
  <dgm:cxnLst>
    <dgm:cxn modelId="{4D5C099A-84C5-46D5-84CF-35ED2F355706}" type="presOf" srcId="{C5FE0FB2-26B4-4546-8893-A7708BA06D4D}" destId="{C1134EA0-CE9B-4CCE-9DF6-FB1EE84A52C0}" srcOrd="0" destOrd="0" presId="urn:microsoft.com/office/officeart/2005/8/layout/vList2"/>
    <dgm:cxn modelId="{B50E4F90-810D-4552-9C29-1EFBE5E6054C}" srcId="{C5FE0FB2-26B4-4546-8893-A7708BA06D4D}" destId="{3174640D-A483-4833-B7F7-27D2E5A24748}" srcOrd="2" destOrd="0" parTransId="{4DE4374B-2205-4BD6-8CDA-4D22964E77CA}" sibTransId="{FF63BB9C-4C90-4127-A299-4D1CD7E3C2EF}"/>
    <dgm:cxn modelId="{64028F5F-243B-44D1-9556-6B6D19256338}" srcId="{C5FE0FB2-26B4-4546-8893-A7708BA06D4D}" destId="{6F63CE94-2033-447D-98F5-CC10E511D07F}" srcOrd="1" destOrd="0" parTransId="{D63A413B-F115-4E07-90A7-13AD68749559}" sibTransId="{7E6F85E6-2298-4D98-BD1E-CC451C3CB9EB}"/>
    <dgm:cxn modelId="{FA3ADF81-AF80-40BD-867D-B16F710CB8E0}" type="presOf" srcId="{6F63CE94-2033-447D-98F5-CC10E511D07F}" destId="{26491E66-DE6F-4997-B2B6-25D3DF2A6A4C}" srcOrd="0" destOrd="0" presId="urn:microsoft.com/office/officeart/2005/8/layout/vList2"/>
    <dgm:cxn modelId="{4260A429-743A-41BD-B227-687BD454078C}" type="presOf" srcId="{32141B05-CA6D-4207-B67F-DAD56FC4E3E7}" destId="{DBE3DADE-DF03-46B1-A373-F06344C1B294}" srcOrd="0" destOrd="0" presId="urn:microsoft.com/office/officeart/2005/8/layout/vList2"/>
    <dgm:cxn modelId="{176EAC6B-B3FB-46BC-9197-58704189F520}" type="presOf" srcId="{3174640D-A483-4833-B7F7-27D2E5A24748}" destId="{9C2409E0-ACEC-4ABC-8D6D-63CE3BD2CA82}" srcOrd="0" destOrd="0" presId="urn:microsoft.com/office/officeart/2005/8/layout/vList2"/>
    <dgm:cxn modelId="{1228F7D8-27E0-48FD-B2D0-27C100B139ED}" srcId="{C5FE0FB2-26B4-4546-8893-A7708BA06D4D}" destId="{32141B05-CA6D-4207-B67F-DAD56FC4E3E7}" srcOrd="0" destOrd="0" parTransId="{27BA3DDB-C759-4B2B-829E-384F752CC0AA}" sibTransId="{0D08189C-FC38-4E09-ABAF-2BD252DCEF56}"/>
    <dgm:cxn modelId="{89FC7411-0034-4ADD-8BE6-7D1D605622F5}" type="presParOf" srcId="{C1134EA0-CE9B-4CCE-9DF6-FB1EE84A52C0}" destId="{DBE3DADE-DF03-46B1-A373-F06344C1B294}" srcOrd="0" destOrd="0" presId="urn:microsoft.com/office/officeart/2005/8/layout/vList2"/>
    <dgm:cxn modelId="{3D482D87-5138-47A1-8872-0CC14F2C2E26}" type="presParOf" srcId="{C1134EA0-CE9B-4CCE-9DF6-FB1EE84A52C0}" destId="{677E5EA5-A900-43C1-AE35-BA1BC9ABC6ED}" srcOrd="1" destOrd="0" presId="urn:microsoft.com/office/officeart/2005/8/layout/vList2"/>
    <dgm:cxn modelId="{97E3D289-F875-4E05-BCC7-3C3F6097FA16}" type="presParOf" srcId="{C1134EA0-CE9B-4CCE-9DF6-FB1EE84A52C0}" destId="{26491E66-DE6F-4997-B2B6-25D3DF2A6A4C}" srcOrd="2" destOrd="0" presId="urn:microsoft.com/office/officeart/2005/8/layout/vList2"/>
    <dgm:cxn modelId="{5A9819DB-04C9-4D4C-A097-97E76E199A0B}" type="presParOf" srcId="{C1134EA0-CE9B-4CCE-9DF6-FB1EE84A52C0}" destId="{EAF87130-F7DA-4336-AD67-66F1288F9F6D}" srcOrd="3" destOrd="0" presId="urn:microsoft.com/office/officeart/2005/8/layout/vList2"/>
    <dgm:cxn modelId="{73FF0C11-A76F-43BC-A633-C49818577758}" type="presParOf" srcId="{C1134EA0-CE9B-4CCE-9DF6-FB1EE84A52C0}" destId="{9C2409E0-ACEC-4ABC-8D6D-63CE3BD2CA8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870286-27E0-4827-94CB-F138765DD011}" type="doc">
      <dgm:prSet loTypeId="urn:microsoft.com/office/officeart/2005/8/layout/hierarchy3" loCatId="hierarchy" qsTypeId="urn:microsoft.com/office/officeart/2005/8/quickstyle/3d1" qsCatId="3D" csTypeId="urn:microsoft.com/office/officeart/2005/8/colors/accent1_2" csCatId="accent1" phldr="1"/>
      <dgm:spPr/>
      <dgm:t>
        <a:bodyPr/>
        <a:lstStyle/>
        <a:p>
          <a:endParaRPr lang="es-ES"/>
        </a:p>
      </dgm:t>
    </dgm:pt>
    <dgm:pt modelId="{2C0DC78C-B284-4B20-9AD2-1EA2A8FCBA8B}">
      <dgm:prSet/>
      <dgm:spPr/>
      <dgm:t>
        <a:bodyPr/>
        <a:lstStyle/>
        <a:p>
          <a:pPr rtl="0"/>
          <a:r>
            <a:rPr lang="es-ES" dirty="0" smtClean="0"/>
            <a:t>Administrado en fase folicular:</a:t>
          </a:r>
          <a:endParaRPr lang="es-ES" dirty="0"/>
        </a:p>
      </dgm:t>
    </dgm:pt>
    <dgm:pt modelId="{C917C91E-94A1-44FE-8D93-FF7E3946843D}" type="parTrans" cxnId="{9E1EAEA3-A6D3-424E-A908-C31AB38F1672}">
      <dgm:prSet/>
      <dgm:spPr/>
      <dgm:t>
        <a:bodyPr/>
        <a:lstStyle/>
        <a:p>
          <a:endParaRPr lang="es-ES"/>
        </a:p>
      </dgm:t>
    </dgm:pt>
    <dgm:pt modelId="{FF7E26BE-3D2B-4B1E-AB56-3CB8DAB4A401}" type="sibTrans" cxnId="{9E1EAEA3-A6D3-424E-A908-C31AB38F1672}">
      <dgm:prSet/>
      <dgm:spPr/>
      <dgm:t>
        <a:bodyPr/>
        <a:lstStyle/>
        <a:p>
          <a:endParaRPr lang="es-ES"/>
        </a:p>
      </dgm:t>
    </dgm:pt>
    <dgm:pt modelId="{9E5D6412-EB33-4BAD-91EF-4638C2843741}">
      <dgm:prSet custT="1"/>
      <dgm:spPr/>
      <dgm:t>
        <a:bodyPr/>
        <a:lstStyle/>
        <a:p>
          <a:pPr rtl="0"/>
          <a:r>
            <a:rPr lang="es-ES" sz="1600" dirty="0" smtClean="0"/>
            <a:t>Modifica los niveles plasmáticos de LH, Estradiol y Progesterona</a:t>
          </a:r>
          <a:endParaRPr lang="es-ES" sz="1600" dirty="0"/>
        </a:p>
      </dgm:t>
    </dgm:pt>
    <dgm:pt modelId="{99826E93-FAC9-43DF-B9E1-A05A4D5A002C}" type="parTrans" cxnId="{24D212B9-8EA8-437A-9A32-A14881003D82}">
      <dgm:prSet/>
      <dgm:spPr/>
      <dgm:t>
        <a:bodyPr/>
        <a:lstStyle/>
        <a:p>
          <a:endParaRPr lang="es-ES"/>
        </a:p>
      </dgm:t>
    </dgm:pt>
    <dgm:pt modelId="{9837AD03-47A0-44AD-B077-0B9FC1869425}" type="sibTrans" cxnId="{24D212B9-8EA8-437A-9A32-A14881003D82}">
      <dgm:prSet/>
      <dgm:spPr/>
      <dgm:t>
        <a:bodyPr/>
        <a:lstStyle/>
        <a:p>
          <a:endParaRPr lang="es-ES"/>
        </a:p>
      </dgm:t>
    </dgm:pt>
    <dgm:pt modelId="{AC10F152-F750-425E-9BC5-68353A5A5609}">
      <dgm:prSet custT="1"/>
      <dgm:spPr/>
      <dgm:t>
        <a:bodyPr/>
        <a:lstStyle/>
        <a:p>
          <a:pPr rtl="0"/>
          <a:r>
            <a:rPr lang="es-ES" sz="1600" dirty="0" smtClean="0"/>
            <a:t>Provoca un retraso en la ovulación</a:t>
          </a:r>
          <a:endParaRPr lang="es-ES" sz="1600" dirty="0"/>
        </a:p>
      </dgm:t>
    </dgm:pt>
    <dgm:pt modelId="{BD77019D-487D-4F3C-B1AB-018560429A1F}" type="parTrans" cxnId="{6482BDDD-31F9-474C-82CF-8A020845C672}">
      <dgm:prSet/>
      <dgm:spPr/>
      <dgm:t>
        <a:bodyPr/>
        <a:lstStyle/>
        <a:p>
          <a:endParaRPr lang="es-ES"/>
        </a:p>
      </dgm:t>
    </dgm:pt>
    <dgm:pt modelId="{847EE8FA-EA68-41B5-B3A1-00B75BA31526}" type="sibTrans" cxnId="{6482BDDD-31F9-474C-82CF-8A020845C672}">
      <dgm:prSet/>
      <dgm:spPr/>
      <dgm:t>
        <a:bodyPr/>
        <a:lstStyle/>
        <a:p>
          <a:endParaRPr lang="es-ES"/>
        </a:p>
      </dgm:t>
    </dgm:pt>
    <dgm:pt modelId="{05514647-D181-477D-B626-646D31AB169A}">
      <dgm:prSet custT="1"/>
      <dgm:spPr/>
      <dgm:t>
        <a:bodyPr/>
        <a:lstStyle/>
        <a:p>
          <a:pPr rtl="0"/>
          <a:r>
            <a:rPr lang="es-ES" sz="1600" dirty="0" smtClean="0"/>
            <a:t>Inhibe la maduración endometrial en la fase </a:t>
          </a:r>
          <a:r>
            <a:rPr lang="es-ES" sz="1600" dirty="0" err="1" smtClean="0"/>
            <a:t>luteal</a:t>
          </a:r>
          <a:r>
            <a:rPr lang="es-ES" sz="1600" dirty="0" smtClean="0"/>
            <a:t> en todas la dosis empleadas </a:t>
          </a:r>
          <a:r>
            <a:rPr lang="es-ES" sz="1100" i="1" dirty="0" smtClean="0"/>
            <a:t>(</a:t>
          </a:r>
          <a:r>
            <a:rPr lang="es-ES" sz="1100" i="1" dirty="0" err="1" smtClean="0"/>
            <a:t>Stratton</a:t>
          </a:r>
          <a:r>
            <a:rPr lang="es-ES" sz="1100" i="1" dirty="0" smtClean="0"/>
            <a:t> et al. 2000)</a:t>
          </a:r>
        </a:p>
        <a:p>
          <a:pPr rtl="0"/>
          <a:r>
            <a:rPr lang="es-ES" sz="1100" i="1" dirty="0" smtClean="0"/>
            <a:t>(HRA2914-505) </a:t>
          </a:r>
          <a:endParaRPr lang="es-ES" sz="1100" dirty="0"/>
        </a:p>
      </dgm:t>
    </dgm:pt>
    <dgm:pt modelId="{D7B5D919-1DFE-4C49-9346-188C58C5BB79}" type="parTrans" cxnId="{776A6F43-7380-4146-9927-A649A3371184}">
      <dgm:prSet/>
      <dgm:spPr/>
      <dgm:t>
        <a:bodyPr/>
        <a:lstStyle/>
        <a:p>
          <a:endParaRPr lang="es-ES"/>
        </a:p>
      </dgm:t>
    </dgm:pt>
    <dgm:pt modelId="{C36BF916-0AB2-4BFF-9838-AAC17171D45A}" type="sibTrans" cxnId="{776A6F43-7380-4146-9927-A649A3371184}">
      <dgm:prSet/>
      <dgm:spPr/>
      <dgm:t>
        <a:bodyPr/>
        <a:lstStyle/>
        <a:p>
          <a:endParaRPr lang="es-ES"/>
        </a:p>
      </dgm:t>
    </dgm:pt>
    <dgm:pt modelId="{30AC606F-D481-4CDC-AA55-BB6ADB5387A0}">
      <dgm:prSet/>
      <dgm:spPr/>
      <dgm:t>
        <a:bodyPr/>
        <a:lstStyle/>
        <a:p>
          <a:pPr rtl="0"/>
          <a:r>
            <a:rPr lang="es-ES" dirty="0" smtClean="0"/>
            <a:t>Administrado en fase </a:t>
          </a:r>
          <a:r>
            <a:rPr lang="es-ES" dirty="0" err="1" smtClean="0"/>
            <a:t>luteínica</a:t>
          </a:r>
          <a:r>
            <a:rPr lang="es-ES" dirty="0" smtClean="0"/>
            <a:t>:</a:t>
          </a:r>
          <a:endParaRPr lang="es-ES" dirty="0"/>
        </a:p>
      </dgm:t>
    </dgm:pt>
    <dgm:pt modelId="{3580E1DE-AF15-4BFF-A7BD-D9D938B3E4E2}" type="parTrans" cxnId="{0E73C6BF-5EEC-4DBA-8A7A-BA10361C2313}">
      <dgm:prSet/>
      <dgm:spPr/>
      <dgm:t>
        <a:bodyPr/>
        <a:lstStyle/>
        <a:p>
          <a:endParaRPr lang="es-ES"/>
        </a:p>
      </dgm:t>
    </dgm:pt>
    <dgm:pt modelId="{4344FC24-9EC1-4136-A3F4-785B1B84850B}" type="sibTrans" cxnId="{0E73C6BF-5EEC-4DBA-8A7A-BA10361C2313}">
      <dgm:prSet/>
      <dgm:spPr/>
      <dgm:t>
        <a:bodyPr/>
        <a:lstStyle/>
        <a:p>
          <a:endParaRPr lang="es-ES"/>
        </a:p>
      </dgm:t>
    </dgm:pt>
    <dgm:pt modelId="{7FB393E2-9FF7-453D-8C92-BBDAC0C4A8B5}">
      <dgm:prSet custT="1"/>
      <dgm:spPr/>
      <dgm:t>
        <a:bodyPr/>
        <a:lstStyle/>
        <a:p>
          <a:pPr rtl="0"/>
          <a:r>
            <a:rPr lang="es-ES" sz="1600" dirty="0" smtClean="0"/>
            <a:t>Provoca sangrado endometrial prematuro            </a:t>
          </a:r>
          <a:r>
            <a:rPr lang="es-ES" sz="1100" i="1" dirty="0" smtClean="0"/>
            <a:t>(</a:t>
          </a:r>
          <a:r>
            <a:rPr lang="es-ES" sz="1100" i="1" dirty="0" err="1" smtClean="0"/>
            <a:t>Passaro</a:t>
          </a:r>
          <a:r>
            <a:rPr lang="es-ES" sz="1100" i="1" dirty="0" smtClean="0"/>
            <a:t> et al. 2003)</a:t>
          </a:r>
        </a:p>
        <a:p>
          <a:pPr rtl="0"/>
          <a:r>
            <a:rPr lang="es-ES" sz="1100" i="1" dirty="0" smtClean="0"/>
            <a:t>(HRA2914-503)</a:t>
          </a:r>
          <a:endParaRPr lang="es-ES" sz="1100" dirty="0"/>
        </a:p>
      </dgm:t>
    </dgm:pt>
    <dgm:pt modelId="{453F8395-B706-45D8-9BD2-A3E30951EAE9}" type="parTrans" cxnId="{14AEB748-DB6F-4FAB-9702-028CC6FA859D}">
      <dgm:prSet/>
      <dgm:spPr/>
      <dgm:t>
        <a:bodyPr/>
        <a:lstStyle/>
        <a:p>
          <a:endParaRPr lang="es-ES"/>
        </a:p>
      </dgm:t>
    </dgm:pt>
    <dgm:pt modelId="{DB1F8E7D-A2BC-4436-992A-94CB2ECF96AB}" type="sibTrans" cxnId="{14AEB748-DB6F-4FAB-9702-028CC6FA859D}">
      <dgm:prSet/>
      <dgm:spPr/>
      <dgm:t>
        <a:bodyPr/>
        <a:lstStyle/>
        <a:p>
          <a:endParaRPr lang="es-ES"/>
        </a:p>
      </dgm:t>
    </dgm:pt>
    <dgm:pt modelId="{0370F0FE-F23E-46C9-BD14-A92E6E83A885}">
      <dgm:prSet custT="1"/>
      <dgm:spPr/>
      <dgm:t>
        <a:bodyPr/>
        <a:lstStyle/>
        <a:p>
          <a:pPr rtl="0"/>
          <a:r>
            <a:rPr lang="es-ES" sz="1600" smtClean="0"/>
            <a:t>Significativa reducción en el grosor del endometrio</a:t>
          </a:r>
          <a:endParaRPr lang="es-ES" sz="1600"/>
        </a:p>
      </dgm:t>
    </dgm:pt>
    <dgm:pt modelId="{09FAEA5E-2565-41D9-BB62-5102B3D6899B}" type="parTrans" cxnId="{9311C7B1-62CB-480D-BBF2-D9EACCDA75A6}">
      <dgm:prSet/>
      <dgm:spPr/>
      <dgm:t>
        <a:bodyPr/>
        <a:lstStyle/>
        <a:p>
          <a:endParaRPr lang="es-ES"/>
        </a:p>
      </dgm:t>
    </dgm:pt>
    <dgm:pt modelId="{4D3D8F71-D488-4409-9B99-69AB8764711E}" type="sibTrans" cxnId="{9311C7B1-62CB-480D-BBF2-D9EACCDA75A6}">
      <dgm:prSet/>
      <dgm:spPr/>
      <dgm:t>
        <a:bodyPr/>
        <a:lstStyle/>
        <a:p>
          <a:endParaRPr lang="es-ES"/>
        </a:p>
      </dgm:t>
    </dgm:pt>
    <dgm:pt modelId="{EA401965-C696-42AD-B6D4-378CFE007419}">
      <dgm:prSet custT="1"/>
      <dgm:spPr/>
      <dgm:t>
        <a:bodyPr/>
        <a:lstStyle/>
        <a:p>
          <a:pPr rtl="0"/>
          <a:r>
            <a:rPr lang="es-ES" sz="1600" dirty="0" smtClean="0"/>
            <a:t>Descenso en la expresión de las </a:t>
          </a:r>
          <a:r>
            <a:rPr lang="es-ES" sz="1600" dirty="0" err="1" smtClean="0"/>
            <a:t>Adresinas</a:t>
          </a:r>
          <a:r>
            <a:rPr lang="es-ES" sz="1600" dirty="0" smtClean="0"/>
            <a:t> periféricas </a:t>
          </a:r>
          <a:r>
            <a:rPr lang="es-ES" sz="1100" i="1" dirty="0" smtClean="0"/>
            <a:t>(</a:t>
          </a:r>
          <a:r>
            <a:rPr lang="es-ES" sz="1100" i="1" dirty="0" err="1" smtClean="0"/>
            <a:t>Stratton</a:t>
          </a:r>
          <a:r>
            <a:rPr lang="es-ES" sz="1100" i="1" dirty="0" smtClean="0"/>
            <a:t> et al. 2010) </a:t>
          </a:r>
        </a:p>
        <a:p>
          <a:pPr rtl="0"/>
          <a:r>
            <a:rPr lang="es-ES" sz="1100" i="1" dirty="0" smtClean="0"/>
            <a:t>(HRA2914-506)</a:t>
          </a:r>
          <a:endParaRPr lang="es-ES" sz="1100" dirty="0"/>
        </a:p>
      </dgm:t>
    </dgm:pt>
    <dgm:pt modelId="{E0B13173-AD01-4EE6-ABB3-8D0F7E90719B}" type="parTrans" cxnId="{FBB14DE3-EBE6-49C4-ABBF-DF3BBFFE63F8}">
      <dgm:prSet/>
      <dgm:spPr/>
      <dgm:t>
        <a:bodyPr/>
        <a:lstStyle/>
        <a:p>
          <a:endParaRPr lang="es-ES"/>
        </a:p>
      </dgm:t>
    </dgm:pt>
    <dgm:pt modelId="{F836D71B-9C0F-4752-8EDD-3748B3057EC5}" type="sibTrans" cxnId="{FBB14DE3-EBE6-49C4-ABBF-DF3BBFFE63F8}">
      <dgm:prSet/>
      <dgm:spPr/>
      <dgm:t>
        <a:bodyPr/>
        <a:lstStyle/>
        <a:p>
          <a:endParaRPr lang="es-ES"/>
        </a:p>
      </dgm:t>
    </dgm:pt>
    <dgm:pt modelId="{9D8328D0-8607-4DD5-BC98-B9C1B40A2FDF}">
      <dgm:prSet/>
      <dgm:spPr/>
      <dgm:t>
        <a:bodyPr/>
        <a:lstStyle/>
        <a:p>
          <a:pPr rtl="0"/>
          <a:r>
            <a:rPr lang="es-ES" dirty="0" smtClean="0"/>
            <a:t>Administración sostenida:</a:t>
          </a:r>
          <a:endParaRPr lang="es-ES" dirty="0"/>
        </a:p>
      </dgm:t>
    </dgm:pt>
    <dgm:pt modelId="{3E790DA8-657C-4DB2-85DF-8D4D588908ED}" type="parTrans" cxnId="{5FCA9874-CF1F-4FCB-9B3E-190064BB733B}">
      <dgm:prSet/>
      <dgm:spPr/>
      <dgm:t>
        <a:bodyPr/>
        <a:lstStyle/>
        <a:p>
          <a:endParaRPr lang="es-ES"/>
        </a:p>
      </dgm:t>
    </dgm:pt>
    <dgm:pt modelId="{EC9D56A6-F158-4881-85EB-617A5E509F46}" type="sibTrans" cxnId="{5FCA9874-CF1F-4FCB-9B3E-190064BB733B}">
      <dgm:prSet/>
      <dgm:spPr/>
      <dgm:t>
        <a:bodyPr/>
        <a:lstStyle/>
        <a:p>
          <a:endParaRPr lang="es-ES"/>
        </a:p>
      </dgm:t>
    </dgm:pt>
    <dgm:pt modelId="{6286455F-3921-4426-B8E7-5CA870A9527E}">
      <dgm:prSet custT="1"/>
      <dgm:spPr/>
      <dgm:t>
        <a:bodyPr/>
        <a:lstStyle/>
        <a:p>
          <a:pPr rtl="0"/>
          <a:r>
            <a:rPr lang="es-ES" sz="1800" dirty="0" smtClean="0"/>
            <a:t>“</a:t>
          </a:r>
          <a:r>
            <a:rPr lang="es-ES" sz="1600" dirty="0" smtClean="0"/>
            <a:t>Cambios endometriales asociados a SPRM</a:t>
          </a:r>
          <a:r>
            <a:rPr lang="es-ES" sz="1800" dirty="0" smtClean="0"/>
            <a:t>” </a:t>
          </a:r>
          <a:r>
            <a:rPr lang="es-ES" sz="1100" i="1" dirty="0" smtClean="0"/>
            <a:t>(</a:t>
          </a:r>
          <a:r>
            <a:rPr lang="es-ES" sz="1100" i="1" dirty="0" err="1" smtClean="0"/>
            <a:t>Mutter</a:t>
          </a:r>
          <a:r>
            <a:rPr lang="es-ES" sz="1100" i="1" dirty="0" smtClean="0"/>
            <a:t> et al. 2008)</a:t>
          </a:r>
          <a:endParaRPr lang="es-ES" sz="1100" dirty="0"/>
        </a:p>
      </dgm:t>
    </dgm:pt>
    <dgm:pt modelId="{842FE500-363D-4BC3-A801-B2F5BE942250}" type="parTrans" cxnId="{6863D604-7B2A-4982-9760-1EE8D4830CE8}">
      <dgm:prSet/>
      <dgm:spPr/>
      <dgm:t>
        <a:bodyPr/>
        <a:lstStyle/>
        <a:p>
          <a:endParaRPr lang="es-ES"/>
        </a:p>
      </dgm:t>
    </dgm:pt>
    <dgm:pt modelId="{F26EFCED-B022-480E-8E1D-744661123CFF}" type="sibTrans" cxnId="{6863D604-7B2A-4982-9760-1EE8D4830CE8}">
      <dgm:prSet/>
      <dgm:spPr/>
      <dgm:t>
        <a:bodyPr/>
        <a:lstStyle/>
        <a:p>
          <a:endParaRPr lang="es-ES"/>
        </a:p>
      </dgm:t>
    </dgm:pt>
    <dgm:pt modelId="{567C0C0C-09D6-4216-A6C9-CD2DF907C773}">
      <dgm:prSet custT="1"/>
      <dgm:spPr/>
      <dgm:t>
        <a:bodyPr/>
        <a:lstStyle/>
        <a:p>
          <a:pPr rtl="0"/>
          <a:r>
            <a:rPr lang="es-ES" sz="1600" dirty="0" smtClean="0"/>
            <a:t>Atrofia endometrial y amenorrea</a:t>
          </a:r>
        </a:p>
        <a:p>
          <a:r>
            <a:rPr lang="es-ES" sz="1100" i="1" dirty="0" smtClean="0"/>
            <a:t>(</a:t>
          </a:r>
          <a:r>
            <a:rPr lang="es-ES" sz="1100" i="1" dirty="0" err="1" smtClean="0"/>
            <a:t>Ravet</a:t>
          </a:r>
          <a:r>
            <a:rPr lang="es-ES" sz="1100" i="1" dirty="0" smtClean="0"/>
            <a:t> et al. 2008)</a:t>
          </a:r>
          <a:endParaRPr lang="es-ES" sz="1100" dirty="0"/>
        </a:p>
      </dgm:t>
    </dgm:pt>
    <dgm:pt modelId="{4F1412B7-3495-4EBD-B360-57165CBF81C9}" type="parTrans" cxnId="{9BFE11A7-FE44-4E16-8165-EB0A323BED17}">
      <dgm:prSet/>
      <dgm:spPr/>
      <dgm:t>
        <a:bodyPr/>
        <a:lstStyle/>
        <a:p>
          <a:endParaRPr lang="es-ES_tradnl"/>
        </a:p>
      </dgm:t>
    </dgm:pt>
    <dgm:pt modelId="{CDD41197-F7A7-4909-83B6-534E2201DDBF}" type="sibTrans" cxnId="{9BFE11A7-FE44-4E16-8165-EB0A323BED17}">
      <dgm:prSet/>
      <dgm:spPr/>
      <dgm:t>
        <a:bodyPr/>
        <a:lstStyle/>
        <a:p>
          <a:endParaRPr lang="es-ES_tradnl"/>
        </a:p>
      </dgm:t>
    </dgm:pt>
    <dgm:pt modelId="{FACAF3E0-FBFB-4854-AA17-9C8D202DCBBA}" type="pres">
      <dgm:prSet presAssocID="{0B870286-27E0-4827-94CB-F138765DD011}" presName="diagram" presStyleCnt="0">
        <dgm:presLayoutVars>
          <dgm:chPref val="1"/>
          <dgm:dir/>
          <dgm:animOne val="branch"/>
          <dgm:animLvl val="lvl"/>
          <dgm:resizeHandles/>
        </dgm:presLayoutVars>
      </dgm:prSet>
      <dgm:spPr/>
      <dgm:t>
        <a:bodyPr/>
        <a:lstStyle/>
        <a:p>
          <a:endParaRPr lang="es-ES"/>
        </a:p>
      </dgm:t>
    </dgm:pt>
    <dgm:pt modelId="{09A0DE18-19F0-459D-94F3-163DE241C295}" type="pres">
      <dgm:prSet presAssocID="{2C0DC78C-B284-4B20-9AD2-1EA2A8FCBA8B}" presName="root" presStyleCnt="0"/>
      <dgm:spPr/>
    </dgm:pt>
    <dgm:pt modelId="{57E3DB38-B905-4443-8369-2F4DF2A4D2CD}" type="pres">
      <dgm:prSet presAssocID="{2C0DC78C-B284-4B20-9AD2-1EA2A8FCBA8B}" presName="rootComposite" presStyleCnt="0"/>
      <dgm:spPr/>
    </dgm:pt>
    <dgm:pt modelId="{500B075A-BBFC-4E40-9E9A-4C66CCB94543}" type="pres">
      <dgm:prSet presAssocID="{2C0DC78C-B284-4B20-9AD2-1EA2A8FCBA8B}" presName="rootText" presStyleLbl="node1" presStyleIdx="0" presStyleCnt="3"/>
      <dgm:spPr/>
      <dgm:t>
        <a:bodyPr/>
        <a:lstStyle/>
        <a:p>
          <a:endParaRPr lang="es-ES"/>
        </a:p>
      </dgm:t>
    </dgm:pt>
    <dgm:pt modelId="{8F123A10-AD5F-445A-89A8-D6EE9DE3AB2E}" type="pres">
      <dgm:prSet presAssocID="{2C0DC78C-B284-4B20-9AD2-1EA2A8FCBA8B}" presName="rootConnector" presStyleLbl="node1" presStyleIdx="0" presStyleCnt="3"/>
      <dgm:spPr/>
      <dgm:t>
        <a:bodyPr/>
        <a:lstStyle/>
        <a:p>
          <a:endParaRPr lang="es-ES"/>
        </a:p>
      </dgm:t>
    </dgm:pt>
    <dgm:pt modelId="{32AEBADC-477C-45B1-A91D-056901E93B39}" type="pres">
      <dgm:prSet presAssocID="{2C0DC78C-B284-4B20-9AD2-1EA2A8FCBA8B}" presName="childShape" presStyleCnt="0"/>
      <dgm:spPr/>
    </dgm:pt>
    <dgm:pt modelId="{9184522E-C72B-4B74-BA26-0ADD03C34757}" type="pres">
      <dgm:prSet presAssocID="{99826E93-FAC9-43DF-B9E1-A05A4D5A002C}" presName="Name13" presStyleLbl="parChTrans1D2" presStyleIdx="0" presStyleCnt="8"/>
      <dgm:spPr/>
      <dgm:t>
        <a:bodyPr/>
        <a:lstStyle/>
        <a:p>
          <a:endParaRPr lang="es-ES"/>
        </a:p>
      </dgm:t>
    </dgm:pt>
    <dgm:pt modelId="{96AFE712-67C6-4EAC-8771-B6ED84F57E61}" type="pres">
      <dgm:prSet presAssocID="{9E5D6412-EB33-4BAD-91EF-4638C2843741}" presName="childText" presStyleLbl="bgAcc1" presStyleIdx="0" presStyleCnt="8">
        <dgm:presLayoutVars>
          <dgm:bulletEnabled val="1"/>
        </dgm:presLayoutVars>
      </dgm:prSet>
      <dgm:spPr/>
      <dgm:t>
        <a:bodyPr/>
        <a:lstStyle/>
        <a:p>
          <a:endParaRPr lang="es-ES"/>
        </a:p>
      </dgm:t>
    </dgm:pt>
    <dgm:pt modelId="{5DE10C8A-1802-4A05-9EEE-D12F0D5422F9}" type="pres">
      <dgm:prSet presAssocID="{BD77019D-487D-4F3C-B1AB-018560429A1F}" presName="Name13" presStyleLbl="parChTrans1D2" presStyleIdx="1" presStyleCnt="8"/>
      <dgm:spPr/>
      <dgm:t>
        <a:bodyPr/>
        <a:lstStyle/>
        <a:p>
          <a:endParaRPr lang="es-ES"/>
        </a:p>
      </dgm:t>
    </dgm:pt>
    <dgm:pt modelId="{A769700D-70CE-4B14-85EB-B6E1DC285FFB}" type="pres">
      <dgm:prSet presAssocID="{AC10F152-F750-425E-9BC5-68353A5A5609}" presName="childText" presStyleLbl="bgAcc1" presStyleIdx="1" presStyleCnt="8">
        <dgm:presLayoutVars>
          <dgm:bulletEnabled val="1"/>
        </dgm:presLayoutVars>
      </dgm:prSet>
      <dgm:spPr/>
      <dgm:t>
        <a:bodyPr/>
        <a:lstStyle/>
        <a:p>
          <a:endParaRPr lang="es-ES"/>
        </a:p>
      </dgm:t>
    </dgm:pt>
    <dgm:pt modelId="{8B53154B-5EB1-4925-904D-7AA6CBDD0710}" type="pres">
      <dgm:prSet presAssocID="{D7B5D919-1DFE-4C49-9346-188C58C5BB79}" presName="Name13" presStyleLbl="parChTrans1D2" presStyleIdx="2" presStyleCnt="8"/>
      <dgm:spPr/>
      <dgm:t>
        <a:bodyPr/>
        <a:lstStyle/>
        <a:p>
          <a:endParaRPr lang="es-ES"/>
        </a:p>
      </dgm:t>
    </dgm:pt>
    <dgm:pt modelId="{803CEB25-85CB-4B90-93D1-2E9AA1B4F4ED}" type="pres">
      <dgm:prSet presAssocID="{05514647-D181-477D-B626-646D31AB169A}" presName="childText" presStyleLbl="bgAcc1" presStyleIdx="2" presStyleCnt="8" custScaleY="132025">
        <dgm:presLayoutVars>
          <dgm:bulletEnabled val="1"/>
        </dgm:presLayoutVars>
      </dgm:prSet>
      <dgm:spPr/>
      <dgm:t>
        <a:bodyPr/>
        <a:lstStyle/>
        <a:p>
          <a:endParaRPr lang="es-ES"/>
        </a:p>
      </dgm:t>
    </dgm:pt>
    <dgm:pt modelId="{CF6A5B1F-125D-4456-956E-8AD512337154}" type="pres">
      <dgm:prSet presAssocID="{30AC606F-D481-4CDC-AA55-BB6ADB5387A0}" presName="root" presStyleCnt="0"/>
      <dgm:spPr/>
    </dgm:pt>
    <dgm:pt modelId="{595C4724-4CCF-43D6-B03E-FECF4C28C291}" type="pres">
      <dgm:prSet presAssocID="{30AC606F-D481-4CDC-AA55-BB6ADB5387A0}" presName="rootComposite" presStyleCnt="0"/>
      <dgm:spPr/>
    </dgm:pt>
    <dgm:pt modelId="{C79800D1-DACE-4675-A74A-D5D952032E09}" type="pres">
      <dgm:prSet presAssocID="{30AC606F-D481-4CDC-AA55-BB6ADB5387A0}" presName="rootText" presStyleLbl="node1" presStyleIdx="1" presStyleCnt="3"/>
      <dgm:spPr/>
      <dgm:t>
        <a:bodyPr/>
        <a:lstStyle/>
        <a:p>
          <a:endParaRPr lang="es-ES"/>
        </a:p>
      </dgm:t>
    </dgm:pt>
    <dgm:pt modelId="{804CEB6F-5C2A-43A6-8886-7A9AC544CCA4}" type="pres">
      <dgm:prSet presAssocID="{30AC606F-D481-4CDC-AA55-BB6ADB5387A0}" presName="rootConnector" presStyleLbl="node1" presStyleIdx="1" presStyleCnt="3"/>
      <dgm:spPr/>
      <dgm:t>
        <a:bodyPr/>
        <a:lstStyle/>
        <a:p>
          <a:endParaRPr lang="es-ES"/>
        </a:p>
      </dgm:t>
    </dgm:pt>
    <dgm:pt modelId="{7C8BDDE9-AB4C-4020-825E-C24A07DBD273}" type="pres">
      <dgm:prSet presAssocID="{30AC606F-D481-4CDC-AA55-BB6ADB5387A0}" presName="childShape" presStyleCnt="0"/>
      <dgm:spPr/>
    </dgm:pt>
    <dgm:pt modelId="{704D2FB4-9C74-4A65-8772-9D36ECAC75EC}" type="pres">
      <dgm:prSet presAssocID="{453F8395-B706-45D8-9BD2-A3E30951EAE9}" presName="Name13" presStyleLbl="parChTrans1D2" presStyleIdx="3" presStyleCnt="8"/>
      <dgm:spPr/>
      <dgm:t>
        <a:bodyPr/>
        <a:lstStyle/>
        <a:p>
          <a:endParaRPr lang="es-ES"/>
        </a:p>
      </dgm:t>
    </dgm:pt>
    <dgm:pt modelId="{01C21756-5DFF-4BAA-833F-FFCA2B472988}" type="pres">
      <dgm:prSet presAssocID="{7FB393E2-9FF7-453D-8C92-BBDAC0C4A8B5}" presName="childText" presStyleLbl="bgAcc1" presStyleIdx="3" presStyleCnt="8">
        <dgm:presLayoutVars>
          <dgm:bulletEnabled val="1"/>
        </dgm:presLayoutVars>
      </dgm:prSet>
      <dgm:spPr/>
      <dgm:t>
        <a:bodyPr/>
        <a:lstStyle/>
        <a:p>
          <a:endParaRPr lang="es-ES"/>
        </a:p>
      </dgm:t>
    </dgm:pt>
    <dgm:pt modelId="{F664D0A2-9DB3-46C2-976A-F7673DF4A00F}" type="pres">
      <dgm:prSet presAssocID="{09FAEA5E-2565-41D9-BB62-5102B3D6899B}" presName="Name13" presStyleLbl="parChTrans1D2" presStyleIdx="4" presStyleCnt="8"/>
      <dgm:spPr/>
      <dgm:t>
        <a:bodyPr/>
        <a:lstStyle/>
        <a:p>
          <a:endParaRPr lang="es-ES"/>
        </a:p>
      </dgm:t>
    </dgm:pt>
    <dgm:pt modelId="{78D4C82B-9E2A-4A37-BF5A-02FDD31BD1E6}" type="pres">
      <dgm:prSet presAssocID="{0370F0FE-F23E-46C9-BD14-A92E6E83A885}" presName="childText" presStyleLbl="bgAcc1" presStyleIdx="4" presStyleCnt="8">
        <dgm:presLayoutVars>
          <dgm:bulletEnabled val="1"/>
        </dgm:presLayoutVars>
      </dgm:prSet>
      <dgm:spPr/>
      <dgm:t>
        <a:bodyPr/>
        <a:lstStyle/>
        <a:p>
          <a:endParaRPr lang="es-ES"/>
        </a:p>
      </dgm:t>
    </dgm:pt>
    <dgm:pt modelId="{D7EA17D6-6760-4807-860A-A5E2CA53F1A3}" type="pres">
      <dgm:prSet presAssocID="{E0B13173-AD01-4EE6-ABB3-8D0F7E90719B}" presName="Name13" presStyleLbl="parChTrans1D2" presStyleIdx="5" presStyleCnt="8"/>
      <dgm:spPr/>
      <dgm:t>
        <a:bodyPr/>
        <a:lstStyle/>
        <a:p>
          <a:endParaRPr lang="es-ES"/>
        </a:p>
      </dgm:t>
    </dgm:pt>
    <dgm:pt modelId="{2B1629CD-D62F-42A4-9FDA-B1A733E141F4}" type="pres">
      <dgm:prSet presAssocID="{EA401965-C696-42AD-B6D4-378CFE007419}" presName="childText" presStyleLbl="bgAcc1" presStyleIdx="5" presStyleCnt="8">
        <dgm:presLayoutVars>
          <dgm:bulletEnabled val="1"/>
        </dgm:presLayoutVars>
      </dgm:prSet>
      <dgm:spPr/>
      <dgm:t>
        <a:bodyPr/>
        <a:lstStyle/>
        <a:p>
          <a:endParaRPr lang="es-ES"/>
        </a:p>
      </dgm:t>
    </dgm:pt>
    <dgm:pt modelId="{211E19C0-DE4D-4C78-98DA-6D29324D0C10}" type="pres">
      <dgm:prSet presAssocID="{9D8328D0-8607-4DD5-BC98-B9C1B40A2FDF}" presName="root" presStyleCnt="0"/>
      <dgm:spPr/>
    </dgm:pt>
    <dgm:pt modelId="{B2B445BA-4911-49FE-A480-EC416EEDF49C}" type="pres">
      <dgm:prSet presAssocID="{9D8328D0-8607-4DD5-BC98-B9C1B40A2FDF}" presName="rootComposite" presStyleCnt="0"/>
      <dgm:spPr/>
    </dgm:pt>
    <dgm:pt modelId="{774946CB-4B5F-4360-AC2E-5CF26D5526E6}" type="pres">
      <dgm:prSet presAssocID="{9D8328D0-8607-4DD5-BC98-B9C1B40A2FDF}" presName="rootText" presStyleLbl="node1" presStyleIdx="2" presStyleCnt="3"/>
      <dgm:spPr/>
      <dgm:t>
        <a:bodyPr/>
        <a:lstStyle/>
        <a:p>
          <a:endParaRPr lang="es-ES"/>
        </a:p>
      </dgm:t>
    </dgm:pt>
    <dgm:pt modelId="{C6EEA66D-1D31-4CD2-8D78-0046EE397C6B}" type="pres">
      <dgm:prSet presAssocID="{9D8328D0-8607-4DD5-BC98-B9C1B40A2FDF}" presName="rootConnector" presStyleLbl="node1" presStyleIdx="2" presStyleCnt="3"/>
      <dgm:spPr/>
      <dgm:t>
        <a:bodyPr/>
        <a:lstStyle/>
        <a:p>
          <a:endParaRPr lang="es-ES"/>
        </a:p>
      </dgm:t>
    </dgm:pt>
    <dgm:pt modelId="{E777C943-C60E-4978-927D-E26C450B2CBB}" type="pres">
      <dgm:prSet presAssocID="{9D8328D0-8607-4DD5-BC98-B9C1B40A2FDF}" presName="childShape" presStyleCnt="0"/>
      <dgm:spPr/>
    </dgm:pt>
    <dgm:pt modelId="{0330CFF0-594E-4A1A-90F4-1CED22B5F13F}" type="pres">
      <dgm:prSet presAssocID="{842FE500-363D-4BC3-A801-B2F5BE942250}" presName="Name13" presStyleLbl="parChTrans1D2" presStyleIdx="6" presStyleCnt="8"/>
      <dgm:spPr/>
      <dgm:t>
        <a:bodyPr/>
        <a:lstStyle/>
        <a:p>
          <a:endParaRPr lang="es-ES"/>
        </a:p>
      </dgm:t>
    </dgm:pt>
    <dgm:pt modelId="{BCCB442A-DBD0-412D-AE7E-B70587A910FB}" type="pres">
      <dgm:prSet presAssocID="{6286455F-3921-4426-B8E7-5CA870A9527E}" presName="childText" presStyleLbl="bgAcc1" presStyleIdx="6" presStyleCnt="8" custLinFactNeighborX="3228" custLinFactNeighborY="872">
        <dgm:presLayoutVars>
          <dgm:bulletEnabled val="1"/>
        </dgm:presLayoutVars>
      </dgm:prSet>
      <dgm:spPr/>
      <dgm:t>
        <a:bodyPr/>
        <a:lstStyle/>
        <a:p>
          <a:endParaRPr lang="es-ES"/>
        </a:p>
      </dgm:t>
    </dgm:pt>
    <dgm:pt modelId="{31538C69-E49B-4055-B230-C78044EAAFBE}" type="pres">
      <dgm:prSet presAssocID="{4F1412B7-3495-4EBD-B360-57165CBF81C9}" presName="Name13" presStyleLbl="parChTrans1D2" presStyleIdx="7" presStyleCnt="8"/>
      <dgm:spPr/>
      <dgm:t>
        <a:bodyPr/>
        <a:lstStyle/>
        <a:p>
          <a:endParaRPr lang="es-ES_tradnl"/>
        </a:p>
      </dgm:t>
    </dgm:pt>
    <dgm:pt modelId="{7944AA79-9D7D-40C8-8536-CE0BA6DFB378}" type="pres">
      <dgm:prSet presAssocID="{567C0C0C-09D6-4216-A6C9-CD2DF907C773}" presName="childText" presStyleLbl="bgAcc1" presStyleIdx="7" presStyleCnt="8">
        <dgm:presLayoutVars>
          <dgm:bulletEnabled val="1"/>
        </dgm:presLayoutVars>
      </dgm:prSet>
      <dgm:spPr/>
      <dgm:t>
        <a:bodyPr/>
        <a:lstStyle/>
        <a:p>
          <a:endParaRPr lang="es-ES_tradnl"/>
        </a:p>
      </dgm:t>
    </dgm:pt>
  </dgm:ptLst>
  <dgm:cxnLst>
    <dgm:cxn modelId="{9BFE11A7-FE44-4E16-8165-EB0A323BED17}" srcId="{9D8328D0-8607-4DD5-BC98-B9C1B40A2FDF}" destId="{567C0C0C-09D6-4216-A6C9-CD2DF907C773}" srcOrd="1" destOrd="0" parTransId="{4F1412B7-3495-4EBD-B360-57165CBF81C9}" sibTransId="{CDD41197-F7A7-4909-83B6-534E2201DDBF}"/>
    <dgm:cxn modelId="{9E1EAEA3-A6D3-424E-A908-C31AB38F1672}" srcId="{0B870286-27E0-4827-94CB-F138765DD011}" destId="{2C0DC78C-B284-4B20-9AD2-1EA2A8FCBA8B}" srcOrd="0" destOrd="0" parTransId="{C917C91E-94A1-44FE-8D93-FF7E3946843D}" sibTransId="{FF7E26BE-3D2B-4B1E-AB56-3CB8DAB4A401}"/>
    <dgm:cxn modelId="{D210E7CF-CD02-4E32-9C30-68047D81C0C1}" type="presOf" srcId="{E0B13173-AD01-4EE6-ABB3-8D0F7E90719B}" destId="{D7EA17D6-6760-4807-860A-A5E2CA53F1A3}" srcOrd="0" destOrd="0" presId="urn:microsoft.com/office/officeart/2005/8/layout/hierarchy3"/>
    <dgm:cxn modelId="{17770C8F-3E64-4C6C-A6F0-436175D5A5C8}" type="presOf" srcId="{2C0DC78C-B284-4B20-9AD2-1EA2A8FCBA8B}" destId="{8F123A10-AD5F-445A-89A8-D6EE9DE3AB2E}" srcOrd="1" destOrd="0" presId="urn:microsoft.com/office/officeart/2005/8/layout/hierarchy3"/>
    <dgm:cxn modelId="{393C8C9E-55EA-4969-A3D6-3AE7637F4FA2}" type="presOf" srcId="{30AC606F-D481-4CDC-AA55-BB6ADB5387A0}" destId="{804CEB6F-5C2A-43A6-8886-7A9AC544CCA4}" srcOrd="1" destOrd="0" presId="urn:microsoft.com/office/officeart/2005/8/layout/hierarchy3"/>
    <dgm:cxn modelId="{A15FEE21-C8D8-4003-BCE8-575CE3CC857B}" type="presOf" srcId="{9E5D6412-EB33-4BAD-91EF-4638C2843741}" destId="{96AFE712-67C6-4EAC-8771-B6ED84F57E61}" srcOrd="0" destOrd="0" presId="urn:microsoft.com/office/officeart/2005/8/layout/hierarchy3"/>
    <dgm:cxn modelId="{CF4BDE21-17FA-4C24-8372-35562A223162}" type="presOf" srcId="{AC10F152-F750-425E-9BC5-68353A5A5609}" destId="{A769700D-70CE-4B14-85EB-B6E1DC285FFB}" srcOrd="0" destOrd="0" presId="urn:microsoft.com/office/officeart/2005/8/layout/hierarchy3"/>
    <dgm:cxn modelId="{265AA948-7F32-47E2-8674-F2DCB1A6CF24}" type="presOf" srcId="{2C0DC78C-B284-4B20-9AD2-1EA2A8FCBA8B}" destId="{500B075A-BBFC-4E40-9E9A-4C66CCB94543}" srcOrd="0" destOrd="0" presId="urn:microsoft.com/office/officeart/2005/8/layout/hierarchy3"/>
    <dgm:cxn modelId="{337917B2-2AB9-4A6F-9554-099AD7FD98C2}" type="presOf" srcId="{EA401965-C696-42AD-B6D4-378CFE007419}" destId="{2B1629CD-D62F-42A4-9FDA-B1A733E141F4}" srcOrd="0" destOrd="0" presId="urn:microsoft.com/office/officeart/2005/8/layout/hierarchy3"/>
    <dgm:cxn modelId="{AFD6D12E-8E25-4A28-8325-09762C8AB4D1}" type="presOf" srcId="{D7B5D919-1DFE-4C49-9346-188C58C5BB79}" destId="{8B53154B-5EB1-4925-904D-7AA6CBDD0710}" srcOrd="0" destOrd="0" presId="urn:microsoft.com/office/officeart/2005/8/layout/hierarchy3"/>
    <dgm:cxn modelId="{C295BC73-348B-4374-8B4C-7D20BC8F3806}" type="presOf" srcId="{842FE500-363D-4BC3-A801-B2F5BE942250}" destId="{0330CFF0-594E-4A1A-90F4-1CED22B5F13F}" srcOrd="0" destOrd="0" presId="urn:microsoft.com/office/officeart/2005/8/layout/hierarchy3"/>
    <dgm:cxn modelId="{FBB14DE3-EBE6-49C4-ABBF-DF3BBFFE63F8}" srcId="{30AC606F-D481-4CDC-AA55-BB6ADB5387A0}" destId="{EA401965-C696-42AD-B6D4-378CFE007419}" srcOrd="2" destOrd="0" parTransId="{E0B13173-AD01-4EE6-ABB3-8D0F7E90719B}" sibTransId="{F836D71B-9C0F-4752-8EDD-3748B3057EC5}"/>
    <dgm:cxn modelId="{E9C4A273-4B2B-419F-ABD4-8FFC733276DB}" type="presOf" srcId="{05514647-D181-477D-B626-646D31AB169A}" destId="{803CEB25-85CB-4B90-93D1-2E9AA1B4F4ED}" srcOrd="0" destOrd="0" presId="urn:microsoft.com/office/officeart/2005/8/layout/hierarchy3"/>
    <dgm:cxn modelId="{E1958CB8-BFD7-4575-B827-44F580B0EDE2}" type="presOf" srcId="{99826E93-FAC9-43DF-B9E1-A05A4D5A002C}" destId="{9184522E-C72B-4B74-BA26-0ADD03C34757}" srcOrd="0" destOrd="0" presId="urn:microsoft.com/office/officeart/2005/8/layout/hierarchy3"/>
    <dgm:cxn modelId="{31050EC5-1AF6-4296-8344-BF7CBB1674A6}" type="presOf" srcId="{7FB393E2-9FF7-453D-8C92-BBDAC0C4A8B5}" destId="{01C21756-5DFF-4BAA-833F-FFCA2B472988}" srcOrd="0" destOrd="0" presId="urn:microsoft.com/office/officeart/2005/8/layout/hierarchy3"/>
    <dgm:cxn modelId="{14AEB748-DB6F-4FAB-9702-028CC6FA859D}" srcId="{30AC606F-D481-4CDC-AA55-BB6ADB5387A0}" destId="{7FB393E2-9FF7-453D-8C92-BBDAC0C4A8B5}" srcOrd="0" destOrd="0" parTransId="{453F8395-B706-45D8-9BD2-A3E30951EAE9}" sibTransId="{DB1F8E7D-A2BC-4436-992A-94CB2ECF96AB}"/>
    <dgm:cxn modelId="{25360AD3-F084-4FD7-8647-D7C4A901BB39}" type="presOf" srcId="{BD77019D-487D-4F3C-B1AB-018560429A1F}" destId="{5DE10C8A-1802-4A05-9EEE-D12F0D5422F9}" srcOrd="0" destOrd="0" presId="urn:microsoft.com/office/officeart/2005/8/layout/hierarchy3"/>
    <dgm:cxn modelId="{53A1688D-8095-4A47-A71F-9D8F7AD3E3AC}" type="presOf" srcId="{4F1412B7-3495-4EBD-B360-57165CBF81C9}" destId="{31538C69-E49B-4055-B230-C78044EAAFBE}" srcOrd="0" destOrd="0" presId="urn:microsoft.com/office/officeart/2005/8/layout/hierarchy3"/>
    <dgm:cxn modelId="{CECC3190-9C2C-43F8-B073-D0CEADBABF28}" type="presOf" srcId="{453F8395-B706-45D8-9BD2-A3E30951EAE9}" destId="{704D2FB4-9C74-4A65-8772-9D36ECAC75EC}" srcOrd="0" destOrd="0" presId="urn:microsoft.com/office/officeart/2005/8/layout/hierarchy3"/>
    <dgm:cxn modelId="{A570D50A-B7E0-43A2-BA3C-4C6E5D40F788}" type="presOf" srcId="{30AC606F-D481-4CDC-AA55-BB6ADB5387A0}" destId="{C79800D1-DACE-4675-A74A-D5D952032E09}" srcOrd="0" destOrd="0" presId="urn:microsoft.com/office/officeart/2005/8/layout/hierarchy3"/>
    <dgm:cxn modelId="{5F26B27A-A1F6-49BE-8540-9BB0813632D0}" type="presOf" srcId="{09FAEA5E-2565-41D9-BB62-5102B3D6899B}" destId="{F664D0A2-9DB3-46C2-976A-F7673DF4A00F}" srcOrd="0" destOrd="0" presId="urn:microsoft.com/office/officeart/2005/8/layout/hierarchy3"/>
    <dgm:cxn modelId="{6482BDDD-31F9-474C-82CF-8A020845C672}" srcId="{2C0DC78C-B284-4B20-9AD2-1EA2A8FCBA8B}" destId="{AC10F152-F750-425E-9BC5-68353A5A5609}" srcOrd="1" destOrd="0" parTransId="{BD77019D-487D-4F3C-B1AB-018560429A1F}" sibTransId="{847EE8FA-EA68-41B5-B3A1-00B75BA31526}"/>
    <dgm:cxn modelId="{3DAC8E30-D413-4F23-9944-0B5A639CBF9D}" type="presOf" srcId="{6286455F-3921-4426-B8E7-5CA870A9527E}" destId="{BCCB442A-DBD0-412D-AE7E-B70587A910FB}" srcOrd="0" destOrd="0" presId="urn:microsoft.com/office/officeart/2005/8/layout/hierarchy3"/>
    <dgm:cxn modelId="{24D212B9-8EA8-437A-9A32-A14881003D82}" srcId="{2C0DC78C-B284-4B20-9AD2-1EA2A8FCBA8B}" destId="{9E5D6412-EB33-4BAD-91EF-4638C2843741}" srcOrd="0" destOrd="0" parTransId="{99826E93-FAC9-43DF-B9E1-A05A4D5A002C}" sibTransId="{9837AD03-47A0-44AD-B077-0B9FC1869425}"/>
    <dgm:cxn modelId="{6863D604-7B2A-4982-9760-1EE8D4830CE8}" srcId="{9D8328D0-8607-4DD5-BC98-B9C1B40A2FDF}" destId="{6286455F-3921-4426-B8E7-5CA870A9527E}" srcOrd="0" destOrd="0" parTransId="{842FE500-363D-4BC3-A801-B2F5BE942250}" sibTransId="{F26EFCED-B022-480E-8E1D-744661123CFF}"/>
    <dgm:cxn modelId="{9311C7B1-62CB-480D-BBF2-D9EACCDA75A6}" srcId="{30AC606F-D481-4CDC-AA55-BB6ADB5387A0}" destId="{0370F0FE-F23E-46C9-BD14-A92E6E83A885}" srcOrd="1" destOrd="0" parTransId="{09FAEA5E-2565-41D9-BB62-5102B3D6899B}" sibTransId="{4D3D8F71-D488-4409-9B99-69AB8764711E}"/>
    <dgm:cxn modelId="{5FCA9874-CF1F-4FCB-9B3E-190064BB733B}" srcId="{0B870286-27E0-4827-94CB-F138765DD011}" destId="{9D8328D0-8607-4DD5-BC98-B9C1B40A2FDF}" srcOrd="2" destOrd="0" parTransId="{3E790DA8-657C-4DB2-85DF-8D4D588908ED}" sibTransId="{EC9D56A6-F158-4881-85EB-617A5E509F46}"/>
    <dgm:cxn modelId="{53FAEBE0-EA35-4872-8122-24771E8E1724}" type="presOf" srcId="{567C0C0C-09D6-4216-A6C9-CD2DF907C773}" destId="{7944AA79-9D7D-40C8-8536-CE0BA6DFB378}" srcOrd="0" destOrd="0" presId="urn:microsoft.com/office/officeart/2005/8/layout/hierarchy3"/>
    <dgm:cxn modelId="{776A6F43-7380-4146-9927-A649A3371184}" srcId="{2C0DC78C-B284-4B20-9AD2-1EA2A8FCBA8B}" destId="{05514647-D181-477D-B626-646D31AB169A}" srcOrd="2" destOrd="0" parTransId="{D7B5D919-1DFE-4C49-9346-188C58C5BB79}" sibTransId="{C36BF916-0AB2-4BFF-9838-AAC17171D45A}"/>
    <dgm:cxn modelId="{0E73C6BF-5EEC-4DBA-8A7A-BA10361C2313}" srcId="{0B870286-27E0-4827-94CB-F138765DD011}" destId="{30AC606F-D481-4CDC-AA55-BB6ADB5387A0}" srcOrd="1" destOrd="0" parTransId="{3580E1DE-AF15-4BFF-A7BD-D9D938B3E4E2}" sibTransId="{4344FC24-9EC1-4136-A3F4-785B1B84850B}"/>
    <dgm:cxn modelId="{27BAFCFE-2DCE-44BC-A754-A9F3570138E5}" type="presOf" srcId="{9D8328D0-8607-4DD5-BC98-B9C1B40A2FDF}" destId="{774946CB-4B5F-4360-AC2E-5CF26D5526E6}" srcOrd="0" destOrd="0" presId="urn:microsoft.com/office/officeart/2005/8/layout/hierarchy3"/>
    <dgm:cxn modelId="{6BC14A26-CC2D-40EA-9A49-DB56E69A247C}" type="presOf" srcId="{9D8328D0-8607-4DD5-BC98-B9C1B40A2FDF}" destId="{C6EEA66D-1D31-4CD2-8D78-0046EE397C6B}" srcOrd="1" destOrd="0" presId="urn:microsoft.com/office/officeart/2005/8/layout/hierarchy3"/>
    <dgm:cxn modelId="{402E5D61-B45C-4166-9F7A-6F5C89F4BCAC}" type="presOf" srcId="{0370F0FE-F23E-46C9-BD14-A92E6E83A885}" destId="{78D4C82B-9E2A-4A37-BF5A-02FDD31BD1E6}" srcOrd="0" destOrd="0" presId="urn:microsoft.com/office/officeart/2005/8/layout/hierarchy3"/>
    <dgm:cxn modelId="{C9A60A75-5974-4B01-B3E5-7B74C95E671C}" type="presOf" srcId="{0B870286-27E0-4827-94CB-F138765DD011}" destId="{FACAF3E0-FBFB-4854-AA17-9C8D202DCBBA}" srcOrd="0" destOrd="0" presId="urn:microsoft.com/office/officeart/2005/8/layout/hierarchy3"/>
    <dgm:cxn modelId="{F81AA4F7-247A-4DD3-8A47-A3A3FA751169}" type="presParOf" srcId="{FACAF3E0-FBFB-4854-AA17-9C8D202DCBBA}" destId="{09A0DE18-19F0-459D-94F3-163DE241C295}" srcOrd="0" destOrd="0" presId="urn:microsoft.com/office/officeart/2005/8/layout/hierarchy3"/>
    <dgm:cxn modelId="{7CCFADD5-0FD7-4DAA-BEE6-720D763BABB7}" type="presParOf" srcId="{09A0DE18-19F0-459D-94F3-163DE241C295}" destId="{57E3DB38-B905-4443-8369-2F4DF2A4D2CD}" srcOrd="0" destOrd="0" presId="urn:microsoft.com/office/officeart/2005/8/layout/hierarchy3"/>
    <dgm:cxn modelId="{36CAF1C0-B344-4CEC-9E71-D271B78DF968}" type="presParOf" srcId="{57E3DB38-B905-4443-8369-2F4DF2A4D2CD}" destId="{500B075A-BBFC-4E40-9E9A-4C66CCB94543}" srcOrd="0" destOrd="0" presId="urn:microsoft.com/office/officeart/2005/8/layout/hierarchy3"/>
    <dgm:cxn modelId="{7F2B2765-3368-4F9F-B2EB-6B550DCE29B4}" type="presParOf" srcId="{57E3DB38-B905-4443-8369-2F4DF2A4D2CD}" destId="{8F123A10-AD5F-445A-89A8-D6EE9DE3AB2E}" srcOrd="1" destOrd="0" presId="urn:microsoft.com/office/officeart/2005/8/layout/hierarchy3"/>
    <dgm:cxn modelId="{0A35D624-FE35-45D2-833F-0C303DC8DCB6}" type="presParOf" srcId="{09A0DE18-19F0-459D-94F3-163DE241C295}" destId="{32AEBADC-477C-45B1-A91D-056901E93B39}" srcOrd="1" destOrd="0" presId="urn:microsoft.com/office/officeart/2005/8/layout/hierarchy3"/>
    <dgm:cxn modelId="{322A5C48-0319-4EBC-9AA9-C1D73809DEF2}" type="presParOf" srcId="{32AEBADC-477C-45B1-A91D-056901E93B39}" destId="{9184522E-C72B-4B74-BA26-0ADD03C34757}" srcOrd="0" destOrd="0" presId="urn:microsoft.com/office/officeart/2005/8/layout/hierarchy3"/>
    <dgm:cxn modelId="{8D190AAD-47C6-43A4-97C2-E62F59F6BB84}" type="presParOf" srcId="{32AEBADC-477C-45B1-A91D-056901E93B39}" destId="{96AFE712-67C6-4EAC-8771-B6ED84F57E61}" srcOrd="1" destOrd="0" presId="urn:microsoft.com/office/officeart/2005/8/layout/hierarchy3"/>
    <dgm:cxn modelId="{731AEF35-78AB-43B3-8961-66464F3527E1}" type="presParOf" srcId="{32AEBADC-477C-45B1-A91D-056901E93B39}" destId="{5DE10C8A-1802-4A05-9EEE-D12F0D5422F9}" srcOrd="2" destOrd="0" presId="urn:microsoft.com/office/officeart/2005/8/layout/hierarchy3"/>
    <dgm:cxn modelId="{0A6D1E34-45B5-41E4-A2C5-96E94AF84DDA}" type="presParOf" srcId="{32AEBADC-477C-45B1-A91D-056901E93B39}" destId="{A769700D-70CE-4B14-85EB-B6E1DC285FFB}" srcOrd="3" destOrd="0" presId="urn:microsoft.com/office/officeart/2005/8/layout/hierarchy3"/>
    <dgm:cxn modelId="{B9A494E9-06B7-42DD-95A6-51FA98877F7B}" type="presParOf" srcId="{32AEBADC-477C-45B1-A91D-056901E93B39}" destId="{8B53154B-5EB1-4925-904D-7AA6CBDD0710}" srcOrd="4" destOrd="0" presId="urn:microsoft.com/office/officeart/2005/8/layout/hierarchy3"/>
    <dgm:cxn modelId="{7972FE3F-6F67-4D8A-B0E1-95A0E94CDFA3}" type="presParOf" srcId="{32AEBADC-477C-45B1-A91D-056901E93B39}" destId="{803CEB25-85CB-4B90-93D1-2E9AA1B4F4ED}" srcOrd="5" destOrd="0" presId="urn:microsoft.com/office/officeart/2005/8/layout/hierarchy3"/>
    <dgm:cxn modelId="{A289C30A-70AD-41A4-9172-15B1F86590D9}" type="presParOf" srcId="{FACAF3E0-FBFB-4854-AA17-9C8D202DCBBA}" destId="{CF6A5B1F-125D-4456-956E-8AD512337154}" srcOrd="1" destOrd="0" presId="urn:microsoft.com/office/officeart/2005/8/layout/hierarchy3"/>
    <dgm:cxn modelId="{B8339BB9-E4D1-444C-92EE-2BE23F084DBC}" type="presParOf" srcId="{CF6A5B1F-125D-4456-956E-8AD512337154}" destId="{595C4724-4CCF-43D6-B03E-FECF4C28C291}" srcOrd="0" destOrd="0" presId="urn:microsoft.com/office/officeart/2005/8/layout/hierarchy3"/>
    <dgm:cxn modelId="{B360D7D0-85D5-4C7D-A17A-79AA2E3A92E3}" type="presParOf" srcId="{595C4724-4CCF-43D6-B03E-FECF4C28C291}" destId="{C79800D1-DACE-4675-A74A-D5D952032E09}" srcOrd="0" destOrd="0" presId="urn:microsoft.com/office/officeart/2005/8/layout/hierarchy3"/>
    <dgm:cxn modelId="{7FF4D869-A3C6-4CF9-A373-F9C87579F1B0}" type="presParOf" srcId="{595C4724-4CCF-43D6-B03E-FECF4C28C291}" destId="{804CEB6F-5C2A-43A6-8886-7A9AC544CCA4}" srcOrd="1" destOrd="0" presId="urn:microsoft.com/office/officeart/2005/8/layout/hierarchy3"/>
    <dgm:cxn modelId="{905C35BD-4019-4A5B-9D72-AC29A55FED16}" type="presParOf" srcId="{CF6A5B1F-125D-4456-956E-8AD512337154}" destId="{7C8BDDE9-AB4C-4020-825E-C24A07DBD273}" srcOrd="1" destOrd="0" presId="urn:microsoft.com/office/officeart/2005/8/layout/hierarchy3"/>
    <dgm:cxn modelId="{8C73B0D8-CDF6-40F4-BCE9-356E1BDD9ED9}" type="presParOf" srcId="{7C8BDDE9-AB4C-4020-825E-C24A07DBD273}" destId="{704D2FB4-9C74-4A65-8772-9D36ECAC75EC}" srcOrd="0" destOrd="0" presId="urn:microsoft.com/office/officeart/2005/8/layout/hierarchy3"/>
    <dgm:cxn modelId="{31C9D39B-3418-49B6-AE79-E8FB2B667559}" type="presParOf" srcId="{7C8BDDE9-AB4C-4020-825E-C24A07DBD273}" destId="{01C21756-5DFF-4BAA-833F-FFCA2B472988}" srcOrd="1" destOrd="0" presId="urn:microsoft.com/office/officeart/2005/8/layout/hierarchy3"/>
    <dgm:cxn modelId="{EF8D3213-8AA2-4E37-BBEE-2467B346E2AD}" type="presParOf" srcId="{7C8BDDE9-AB4C-4020-825E-C24A07DBD273}" destId="{F664D0A2-9DB3-46C2-976A-F7673DF4A00F}" srcOrd="2" destOrd="0" presId="urn:microsoft.com/office/officeart/2005/8/layout/hierarchy3"/>
    <dgm:cxn modelId="{BBDDF933-E39C-4532-B5EA-A22F1AA59FD9}" type="presParOf" srcId="{7C8BDDE9-AB4C-4020-825E-C24A07DBD273}" destId="{78D4C82B-9E2A-4A37-BF5A-02FDD31BD1E6}" srcOrd="3" destOrd="0" presId="urn:microsoft.com/office/officeart/2005/8/layout/hierarchy3"/>
    <dgm:cxn modelId="{BCAFAA3A-CB67-4C71-BB54-25974258353B}" type="presParOf" srcId="{7C8BDDE9-AB4C-4020-825E-C24A07DBD273}" destId="{D7EA17D6-6760-4807-860A-A5E2CA53F1A3}" srcOrd="4" destOrd="0" presId="urn:microsoft.com/office/officeart/2005/8/layout/hierarchy3"/>
    <dgm:cxn modelId="{74B41116-17FB-4137-B5D6-8E42490B0F43}" type="presParOf" srcId="{7C8BDDE9-AB4C-4020-825E-C24A07DBD273}" destId="{2B1629CD-D62F-42A4-9FDA-B1A733E141F4}" srcOrd="5" destOrd="0" presId="urn:microsoft.com/office/officeart/2005/8/layout/hierarchy3"/>
    <dgm:cxn modelId="{BC1475AD-971B-4963-BE44-A962A9EE876B}" type="presParOf" srcId="{FACAF3E0-FBFB-4854-AA17-9C8D202DCBBA}" destId="{211E19C0-DE4D-4C78-98DA-6D29324D0C10}" srcOrd="2" destOrd="0" presId="urn:microsoft.com/office/officeart/2005/8/layout/hierarchy3"/>
    <dgm:cxn modelId="{2324FEDD-47B5-4991-AF2E-BD0E52A7E651}" type="presParOf" srcId="{211E19C0-DE4D-4C78-98DA-6D29324D0C10}" destId="{B2B445BA-4911-49FE-A480-EC416EEDF49C}" srcOrd="0" destOrd="0" presId="urn:microsoft.com/office/officeart/2005/8/layout/hierarchy3"/>
    <dgm:cxn modelId="{32791982-015D-4FC0-8CE5-F5FD046598DF}" type="presParOf" srcId="{B2B445BA-4911-49FE-A480-EC416EEDF49C}" destId="{774946CB-4B5F-4360-AC2E-5CF26D5526E6}" srcOrd="0" destOrd="0" presId="urn:microsoft.com/office/officeart/2005/8/layout/hierarchy3"/>
    <dgm:cxn modelId="{9297DF00-69A6-40FF-BCF8-E800D6BD417D}" type="presParOf" srcId="{B2B445BA-4911-49FE-A480-EC416EEDF49C}" destId="{C6EEA66D-1D31-4CD2-8D78-0046EE397C6B}" srcOrd="1" destOrd="0" presId="urn:microsoft.com/office/officeart/2005/8/layout/hierarchy3"/>
    <dgm:cxn modelId="{D972CDA8-4E8D-4386-B2A2-6A90A8A3BBF1}" type="presParOf" srcId="{211E19C0-DE4D-4C78-98DA-6D29324D0C10}" destId="{E777C943-C60E-4978-927D-E26C450B2CBB}" srcOrd="1" destOrd="0" presId="urn:microsoft.com/office/officeart/2005/8/layout/hierarchy3"/>
    <dgm:cxn modelId="{6A96E656-6146-4BFF-A9A3-BFE3DBA370BB}" type="presParOf" srcId="{E777C943-C60E-4978-927D-E26C450B2CBB}" destId="{0330CFF0-594E-4A1A-90F4-1CED22B5F13F}" srcOrd="0" destOrd="0" presId="urn:microsoft.com/office/officeart/2005/8/layout/hierarchy3"/>
    <dgm:cxn modelId="{84314FB2-6B96-457B-9F98-0083F86C20B3}" type="presParOf" srcId="{E777C943-C60E-4978-927D-E26C450B2CBB}" destId="{BCCB442A-DBD0-412D-AE7E-B70587A910FB}" srcOrd="1" destOrd="0" presId="urn:microsoft.com/office/officeart/2005/8/layout/hierarchy3"/>
    <dgm:cxn modelId="{B7D8DDCA-C255-4249-8AFB-21E4B23F9B3A}" type="presParOf" srcId="{E777C943-C60E-4978-927D-E26C450B2CBB}" destId="{31538C69-E49B-4055-B230-C78044EAAFBE}" srcOrd="2" destOrd="0" presId="urn:microsoft.com/office/officeart/2005/8/layout/hierarchy3"/>
    <dgm:cxn modelId="{00C55BC2-C797-4E24-B3CB-511B81A737D6}" type="presParOf" srcId="{E777C943-C60E-4978-927D-E26C450B2CBB}" destId="{7944AA79-9D7D-40C8-8536-CE0BA6DFB37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5A51552-3892-413B-9562-C13F0D1D7E4B}"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s-ES"/>
        </a:p>
      </dgm:t>
    </dgm:pt>
    <dgm:pt modelId="{F23E4FDC-5A44-41FF-9382-89BC268DF04D}">
      <dgm:prSet custT="1"/>
      <dgm:spPr>
        <a:solidFill>
          <a:schemeClr val="accent1">
            <a:lumMod val="75000"/>
          </a:schemeClr>
        </a:solidFill>
      </dgm:spPr>
      <dgm:t>
        <a:bodyPr/>
        <a:lstStyle/>
        <a:p>
          <a:pPr rtl="0"/>
          <a:r>
            <a:rPr lang="es-ES" sz="2800" dirty="0" smtClean="0"/>
            <a:t>85 % de eficacia contraceptiva, frente al 69 % del </a:t>
          </a:r>
          <a:r>
            <a:rPr lang="es-ES" sz="2800" dirty="0" err="1" smtClean="0"/>
            <a:t>levonorgestrel</a:t>
          </a:r>
          <a:r>
            <a:rPr lang="es-ES" sz="2800" dirty="0" smtClean="0"/>
            <a:t>. </a:t>
          </a:r>
          <a:r>
            <a:rPr lang="es-ES" sz="2600" dirty="0" smtClean="0"/>
            <a:t>	</a:t>
          </a:r>
          <a:r>
            <a:rPr lang="es-ES" sz="2000" dirty="0" smtClean="0"/>
            <a:t>(HRA 2914-507, </a:t>
          </a:r>
          <a:r>
            <a:rPr lang="es-ES" sz="2000" i="1" dirty="0" err="1" smtClean="0"/>
            <a:t>Creinin</a:t>
          </a:r>
          <a:r>
            <a:rPr lang="es-ES" sz="2000" i="1" dirty="0" smtClean="0"/>
            <a:t> et al. 2006</a:t>
          </a:r>
          <a:r>
            <a:rPr lang="es-ES" sz="2600" i="1" dirty="0" smtClean="0"/>
            <a:t>)</a:t>
          </a:r>
          <a:endParaRPr lang="es-ES" sz="2600" dirty="0"/>
        </a:p>
      </dgm:t>
    </dgm:pt>
    <dgm:pt modelId="{C497BEED-8087-476A-8391-CAEE225D04E6}" type="parTrans" cxnId="{6CE1F219-554D-4CCE-8F20-50D75A455BCA}">
      <dgm:prSet/>
      <dgm:spPr/>
      <dgm:t>
        <a:bodyPr/>
        <a:lstStyle/>
        <a:p>
          <a:endParaRPr lang="es-ES"/>
        </a:p>
      </dgm:t>
    </dgm:pt>
    <dgm:pt modelId="{F289412D-1F89-489B-B988-B2418573BAE9}" type="sibTrans" cxnId="{6CE1F219-554D-4CCE-8F20-50D75A455BCA}">
      <dgm:prSet/>
      <dgm:spPr/>
      <dgm:t>
        <a:bodyPr/>
        <a:lstStyle/>
        <a:p>
          <a:endParaRPr lang="es-ES"/>
        </a:p>
      </dgm:t>
    </dgm:pt>
    <dgm:pt modelId="{5E588F1C-6E4D-418F-90AA-2236878A80CE}">
      <dgm:prSet custT="1"/>
      <dgm:spPr>
        <a:solidFill>
          <a:schemeClr val="accent1">
            <a:lumMod val="75000"/>
          </a:schemeClr>
        </a:solidFill>
      </dgm:spPr>
      <dgm:t>
        <a:bodyPr/>
        <a:lstStyle/>
        <a:p>
          <a:pPr rtl="0"/>
          <a:r>
            <a:rPr lang="es-ES" sz="2800" dirty="0" smtClean="0"/>
            <a:t>67 % ulipristal frente al 53 % del </a:t>
          </a:r>
          <a:r>
            <a:rPr lang="es-ES" sz="2800" dirty="0" err="1" smtClean="0"/>
            <a:t>levonorgestrel</a:t>
          </a:r>
          <a:r>
            <a:rPr lang="es-ES" sz="2800" dirty="0" smtClean="0"/>
            <a:t>.</a:t>
          </a:r>
          <a:r>
            <a:rPr lang="es-ES" sz="2600" dirty="0" smtClean="0"/>
            <a:t> 			</a:t>
          </a:r>
          <a:r>
            <a:rPr lang="es-ES" sz="2000" dirty="0" smtClean="0"/>
            <a:t>(HRA 2914-513, </a:t>
          </a:r>
          <a:r>
            <a:rPr lang="es-ES" sz="2000" i="1" dirty="0" err="1" smtClean="0"/>
            <a:t>Glasier</a:t>
          </a:r>
          <a:r>
            <a:rPr lang="es-ES" sz="2000" i="1" dirty="0" smtClean="0"/>
            <a:t> et al. 2010) </a:t>
          </a:r>
          <a:endParaRPr lang="es-ES" sz="2000" dirty="0"/>
        </a:p>
      </dgm:t>
    </dgm:pt>
    <dgm:pt modelId="{87B5DF0A-979A-40B2-9D77-C53D4C1E8070}" type="parTrans" cxnId="{E50ED432-C47C-4665-AECB-E73D8011B117}">
      <dgm:prSet/>
      <dgm:spPr/>
      <dgm:t>
        <a:bodyPr/>
        <a:lstStyle/>
        <a:p>
          <a:endParaRPr lang="es-ES"/>
        </a:p>
      </dgm:t>
    </dgm:pt>
    <dgm:pt modelId="{ECBA65AC-54DC-4E12-8BFE-C8CBA65EB80E}" type="sibTrans" cxnId="{E50ED432-C47C-4665-AECB-E73D8011B117}">
      <dgm:prSet/>
      <dgm:spPr/>
      <dgm:t>
        <a:bodyPr/>
        <a:lstStyle/>
        <a:p>
          <a:endParaRPr lang="es-ES"/>
        </a:p>
      </dgm:t>
    </dgm:pt>
    <dgm:pt modelId="{E95FD41D-BB04-48F8-9391-4D2C86F10DE1}">
      <dgm:prSet custT="1"/>
      <dgm:spPr>
        <a:solidFill>
          <a:schemeClr val="accent1">
            <a:lumMod val="75000"/>
          </a:schemeClr>
        </a:solidFill>
      </dgm:spPr>
      <dgm:t>
        <a:bodyPr/>
        <a:lstStyle/>
        <a:p>
          <a:pPr rtl="0"/>
          <a:r>
            <a:rPr lang="es-ES" sz="2800" dirty="0" smtClean="0"/>
            <a:t>62 % de efectividad en el periodo 48-120 horas, siendo del 75 % para el tramo 96-120 horas </a:t>
          </a:r>
          <a:r>
            <a:rPr lang="es-ES" sz="2600" dirty="0" smtClean="0"/>
            <a:t>				</a:t>
          </a:r>
          <a:r>
            <a:rPr lang="es-ES" sz="2000" dirty="0" smtClean="0"/>
            <a:t>(HRA 2914-509, </a:t>
          </a:r>
          <a:r>
            <a:rPr lang="es-ES" sz="2000" i="1" dirty="0" smtClean="0"/>
            <a:t>Fine et al. 2010)</a:t>
          </a:r>
          <a:endParaRPr lang="es-ES" sz="2000" dirty="0"/>
        </a:p>
      </dgm:t>
    </dgm:pt>
    <dgm:pt modelId="{2DE39FC8-1631-493D-B092-86EC5599BAB3}" type="parTrans" cxnId="{5351DB9A-B903-4642-82D3-E7355026B7C9}">
      <dgm:prSet/>
      <dgm:spPr/>
      <dgm:t>
        <a:bodyPr/>
        <a:lstStyle/>
        <a:p>
          <a:endParaRPr lang="es-ES"/>
        </a:p>
      </dgm:t>
    </dgm:pt>
    <dgm:pt modelId="{51DC532D-0AB6-4D23-89D4-87C525B1BCA7}" type="sibTrans" cxnId="{5351DB9A-B903-4642-82D3-E7355026B7C9}">
      <dgm:prSet/>
      <dgm:spPr/>
      <dgm:t>
        <a:bodyPr/>
        <a:lstStyle/>
        <a:p>
          <a:endParaRPr lang="es-ES"/>
        </a:p>
      </dgm:t>
    </dgm:pt>
    <dgm:pt modelId="{B552342F-1765-42B4-B331-2F5C89B96E1F}" type="pres">
      <dgm:prSet presAssocID="{15A51552-3892-413B-9562-C13F0D1D7E4B}" presName="linear" presStyleCnt="0">
        <dgm:presLayoutVars>
          <dgm:animLvl val="lvl"/>
          <dgm:resizeHandles val="exact"/>
        </dgm:presLayoutVars>
      </dgm:prSet>
      <dgm:spPr/>
      <dgm:t>
        <a:bodyPr/>
        <a:lstStyle/>
        <a:p>
          <a:endParaRPr lang="es-ES"/>
        </a:p>
      </dgm:t>
    </dgm:pt>
    <dgm:pt modelId="{0257E972-2E15-418C-B360-5C23A94271D4}" type="pres">
      <dgm:prSet presAssocID="{F23E4FDC-5A44-41FF-9382-89BC268DF04D}" presName="parentText" presStyleLbl="node1" presStyleIdx="0" presStyleCnt="3">
        <dgm:presLayoutVars>
          <dgm:chMax val="0"/>
          <dgm:bulletEnabled val="1"/>
        </dgm:presLayoutVars>
      </dgm:prSet>
      <dgm:spPr/>
      <dgm:t>
        <a:bodyPr/>
        <a:lstStyle/>
        <a:p>
          <a:endParaRPr lang="es-ES"/>
        </a:p>
      </dgm:t>
    </dgm:pt>
    <dgm:pt modelId="{FEC9F627-25C2-4954-8D75-48E35AD77417}" type="pres">
      <dgm:prSet presAssocID="{F289412D-1F89-489B-B988-B2418573BAE9}" presName="spacer" presStyleCnt="0"/>
      <dgm:spPr/>
    </dgm:pt>
    <dgm:pt modelId="{BEBD4874-5BF3-48B9-9E3A-76A9AE62B3E9}" type="pres">
      <dgm:prSet presAssocID="{5E588F1C-6E4D-418F-90AA-2236878A80CE}" presName="parentText" presStyleLbl="node1" presStyleIdx="1" presStyleCnt="3">
        <dgm:presLayoutVars>
          <dgm:chMax val="0"/>
          <dgm:bulletEnabled val="1"/>
        </dgm:presLayoutVars>
      </dgm:prSet>
      <dgm:spPr/>
      <dgm:t>
        <a:bodyPr/>
        <a:lstStyle/>
        <a:p>
          <a:endParaRPr lang="es-ES"/>
        </a:p>
      </dgm:t>
    </dgm:pt>
    <dgm:pt modelId="{61ED5910-11F2-4ECB-9D90-DEADC3EBE1CF}" type="pres">
      <dgm:prSet presAssocID="{ECBA65AC-54DC-4E12-8BFE-C8CBA65EB80E}" presName="spacer" presStyleCnt="0"/>
      <dgm:spPr/>
    </dgm:pt>
    <dgm:pt modelId="{BA0BDEF1-47DD-4DB9-A544-A5D669CB97C0}" type="pres">
      <dgm:prSet presAssocID="{E95FD41D-BB04-48F8-9391-4D2C86F10DE1}" presName="parentText" presStyleLbl="node1" presStyleIdx="2" presStyleCnt="3">
        <dgm:presLayoutVars>
          <dgm:chMax val="0"/>
          <dgm:bulletEnabled val="1"/>
        </dgm:presLayoutVars>
      </dgm:prSet>
      <dgm:spPr/>
      <dgm:t>
        <a:bodyPr/>
        <a:lstStyle/>
        <a:p>
          <a:endParaRPr lang="es-ES"/>
        </a:p>
      </dgm:t>
    </dgm:pt>
  </dgm:ptLst>
  <dgm:cxnLst>
    <dgm:cxn modelId="{3BCBF859-5325-40C0-B8FE-B99383CC6246}" type="presOf" srcId="{F23E4FDC-5A44-41FF-9382-89BC268DF04D}" destId="{0257E972-2E15-418C-B360-5C23A94271D4}" srcOrd="0" destOrd="0" presId="urn:microsoft.com/office/officeart/2005/8/layout/vList2"/>
    <dgm:cxn modelId="{1DE3000D-7744-4909-8347-48857A3BF62D}" type="presOf" srcId="{15A51552-3892-413B-9562-C13F0D1D7E4B}" destId="{B552342F-1765-42B4-B331-2F5C89B96E1F}" srcOrd="0" destOrd="0" presId="urn:microsoft.com/office/officeart/2005/8/layout/vList2"/>
    <dgm:cxn modelId="{E50ED432-C47C-4665-AECB-E73D8011B117}" srcId="{15A51552-3892-413B-9562-C13F0D1D7E4B}" destId="{5E588F1C-6E4D-418F-90AA-2236878A80CE}" srcOrd="1" destOrd="0" parTransId="{87B5DF0A-979A-40B2-9D77-C53D4C1E8070}" sibTransId="{ECBA65AC-54DC-4E12-8BFE-C8CBA65EB80E}"/>
    <dgm:cxn modelId="{AF31192E-E955-4A5E-9BCA-3AC34A18BDE1}" type="presOf" srcId="{5E588F1C-6E4D-418F-90AA-2236878A80CE}" destId="{BEBD4874-5BF3-48B9-9E3A-76A9AE62B3E9}" srcOrd="0" destOrd="0" presId="urn:microsoft.com/office/officeart/2005/8/layout/vList2"/>
    <dgm:cxn modelId="{6CE1F219-554D-4CCE-8F20-50D75A455BCA}" srcId="{15A51552-3892-413B-9562-C13F0D1D7E4B}" destId="{F23E4FDC-5A44-41FF-9382-89BC268DF04D}" srcOrd="0" destOrd="0" parTransId="{C497BEED-8087-476A-8391-CAEE225D04E6}" sibTransId="{F289412D-1F89-489B-B988-B2418573BAE9}"/>
    <dgm:cxn modelId="{5351DB9A-B903-4642-82D3-E7355026B7C9}" srcId="{15A51552-3892-413B-9562-C13F0D1D7E4B}" destId="{E95FD41D-BB04-48F8-9391-4D2C86F10DE1}" srcOrd="2" destOrd="0" parTransId="{2DE39FC8-1631-493D-B092-86EC5599BAB3}" sibTransId="{51DC532D-0AB6-4D23-89D4-87C525B1BCA7}"/>
    <dgm:cxn modelId="{EEBA5C7D-BAC8-4F96-AA58-D98816E8A921}" type="presOf" srcId="{E95FD41D-BB04-48F8-9391-4D2C86F10DE1}" destId="{BA0BDEF1-47DD-4DB9-A544-A5D669CB97C0}" srcOrd="0" destOrd="0" presId="urn:microsoft.com/office/officeart/2005/8/layout/vList2"/>
    <dgm:cxn modelId="{9CC55CE0-62FE-419E-B382-01B0C46699BD}" type="presParOf" srcId="{B552342F-1765-42B4-B331-2F5C89B96E1F}" destId="{0257E972-2E15-418C-B360-5C23A94271D4}" srcOrd="0" destOrd="0" presId="urn:microsoft.com/office/officeart/2005/8/layout/vList2"/>
    <dgm:cxn modelId="{B92E607A-275B-4C0E-9F39-369531FDE89F}" type="presParOf" srcId="{B552342F-1765-42B4-B331-2F5C89B96E1F}" destId="{FEC9F627-25C2-4954-8D75-48E35AD77417}" srcOrd="1" destOrd="0" presId="urn:microsoft.com/office/officeart/2005/8/layout/vList2"/>
    <dgm:cxn modelId="{CC08A55F-6718-4CF3-92BA-18248D32C7CA}" type="presParOf" srcId="{B552342F-1765-42B4-B331-2F5C89B96E1F}" destId="{BEBD4874-5BF3-48B9-9E3A-76A9AE62B3E9}" srcOrd="2" destOrd="0" presId="urn:microsoft.com/office/officeart/2005/8/layout/vList2"/>
    <dgm:cxn modelId="{DC16D058-E196-4199-B14D-A5BAC6FEF8D7}" type="presParOf" srcId="{B552342F-1765-42B4-B331-2F5C89B96E1F}" destId="{61ED5910-11F2-4ECB-9D90-DEADC3EBE1CF}" srcOrd="3" destOrd="0" presId="urn:microsoft.com/office/officeart/2005/8/layout/vList2"/>
    <dgm:cxn modelId="{1DF2E3DF-801C-4FC6-832D-1130F3F5C893}" type="presParOf" srcId="{B552342F-1765-42B4-B331-2F5C89B96E1F}" destId="{BA0BDEF1-47DD-4DB9-A544-A5D669CB97C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2C5943-89EB-4AE7-937A-DB2A1055260C}" type="doc">
      <dgm:prSet loTypeId="urn:microsoft.com/office/officeart/2005/8/layout/vList5" loCatId="list" qsTypeId="urn:microsoft.com/office/officeart/2005/8/quickstyle/3d7" qsCatId="3D" csTypeId="urn:microsoft.com/office/officeart/2005/8/colors/accent1_2" csCatId="accent1"/>
      <dgm:spPr/>
      <dgm:t>
        <a:bodyPr/>
        <a:lstStyle/>
        <a:p>
          <a:endParaRPr lang="es-ES"/>
        </a:p>
      </dgm:t>
    </dgm:pt>
    <dgm:pt modelId="{BE069D84-7B97-4270-9329-DB017749012B}">
      <dgm:prSet/>
      <dgm:spPr/>
      <dgm:t>
        <a:bodyPr/>
        <a:lstStyle/>
        <a:p>
          <a:pPr rtl="0"/>
          <a:r>
            <a:rPr lang="es-ES" smtClean="0"/>
            <a:t>Interacciona con:</a:t>
          </a:r>
          <a:endParaRPr lang="es-ES"/>
        </a:p>
      </dgm:t>
    </dgm:pt>
    <dgm:pt modelId="{D13E3F0B-F015-4FE5-9420-9C4633E1A4CD}" type="parTrans" cxnId="{7D566780-5DF9-4657-91CD-77E40E81E717}">
      <dgm:prSet/>
      <dgm:spPr/>
      <dgm:t>
        <a:bodyPr/>
        <a:lstStyle/>
        <a:p>
          <a:endParaRPr lang="es-ES"/>
        </a:p>
      </dgm:t>
    </dgm:pt>
    <dgm:pt modelId="{A27CC714-1081-400E-94B1-C51946F06DD8}" type="sibTrans" cxnId="{7D566780-5DF9-4657-91CD-77E40E81E717}">
      <dgm:prSet/>
      <dgm:spPr/>
      <dgm:t>
        <a:bodyPr/>
        <a:lstStyle/>
        <a:p>
          <a:endParaRPr lang="es-ES"/>
        </a:p>
      </dgm:t>
    </dgm:pt>
    <dgm:pt modelId="{E47E1398-4107-430B-B976-6B8F40C4F03F}">
      <dgm:prSet/>
      <dgm:spPr/>
      <dgm:t>
        <a:bodyPr/>
        <a:lstStyle/>
        <a:p>
          <a:pPr rtl="0"/>
          <a:r>
            <a:rPr lang="es-ES" smtClean="0"/>
            <a:t>Inductores e inhibidores de la enzima CYP3A4 </a:t>
          </a:r>
          <a:endParaRPr lang="es-ES"/>
        </a:p>
      </dgm:t>
    </dgm:pt>
    <dgm:pt modelId="{D0CB1B1A-4B2A-40C1-88FA-AA9320ED7F21}" type="parTrans" cxnId="{88470E19-D8D1-4C61-8015-47220FF59304}">
      <dgm:prSet/>
      <dgm:spPr/>
      <dgm:t>
        <a:bodyPr/>
        <a:lstStyle/>
        <a:p>
          <a:endParaRPr lang="es-ES"/>
        </a:p>
      </dgm:t>
    </dgm:pt>
    <dgm:pt modelId="{04FF4510-E433-4ADD-AEC5-1F3D44ED5861}" type="sibTrans" cxnId="{88470E19-D8D1-4C61-8015-47220FF59304}">
      <dgm:prSet/>
      <dgm:spPr/>
      <dgm:t>
        <a:bodyPr/>
        <a:lstStyle/>
        <a:p>
          <a:endParaRPr lang="es-ES"/>
        </a:p>
      </dgm:t>
    </dgm:pt>
    <dgm:pt modelId="{A73505C0-BFD4-429F-B3B6-29787E52033C}">
      <dgm:prSet/>
      <dgm:spPr/>
      <dgm:t>
        <a:bodyPr/>
        <a:lstStyle/>
        <a:p>
          <a:pPr rtl="0"/>
          <a:r>
            <a:rPr lang="es-ES" smtClean="0"/>
            <a:t>Antiácidos</a:t>
          </a:r>
          <a:endParaRPr lang="es-ES"/>
        </a:p>
      </dgm:t>
    </dgm:pt>
    <dgm:pt modelId="{9CC35206-375B-45FD-98A0-E03FBA1C059C}" type="parTrans" cxnId="{FA8C4209-C7DE-469A-9597-53419D6E916F}">
      <dgm:prSet/>
      <dgm:spPr/>
      <dgm:t>
        <a:bodyPr/>
        <a:lstStyle/>
        <a:p>
          <a:endParaRPr lang="es-ES"/>
        </a:p>
      </dgm:t>
    </dgm:pt>
    <dgm:pt modelId="{6459BE65-F181-464F-9A1F-2CD1EAB3D5F5}" type="sibTrans" cxnId="{FA8C4209-C7DE-469A-9597-53419D6E916F}">
      <dgm:prSet/>
      <dgm:spPr/>
      <dgm:t>
        <a:bodyPr/>
        <a:lstStyle/>
        <a:p>
          <a:endParaRPr lang="es-ES"/>
        </a:p>
      </dgm:t>
    </dgm:pt>
    <dgm:pt modelId="{9BA616DC-B0DD-4B8E-A636-CAE7A560E4F8}">
      <dgm:prSet/>
      <dgm:spPr/>
      <dgm:t>
        <a:bodyPr/>
        <a:lstStyle/>
        <a:p>
          <a:pPr rtl="0"/>
          <a:r>
            <a:rPr lang="es-ES" smtClean="0"/>
            <a:t>Anticonceptivos hormonales combinados y con progestágeno sólo.</a:t>
          </a:r>
          <a:endParaRPr lang="es-ES"/>
        </a:p>
      </dgm:t>
    </dgm:pt>
    <dgm:pt modelId="{D56B350F-CF3F-4813-919D-DD1910011F0A}" type="parTrans" cxnId="{0ABF1180-3C90-433B-A4B8-565C1BCC4F5A}">
      <dgm:prSet/>
      <dgm:spPr/>
      <dgm:t>
        <a:bodyPr/>
        <a:lstStyle/>
        <a:p>
          <a:endParaRPr lang="es-ES"/>
        </a:p>
      </dgm:t>
    </dgm:pt>
    <dgm:pt modelId="{9FFA02CC-8D54-4BDF-8CFD-69F69B925CA6}" type="sibTrans" cxnId="{0ABF1180-3C90-433B-A4B8-565C1BCC4F5A}">
      <dgm:prSet/>
      <dgm:spPr/>
      <dgm:t>
        <a:bodyPr/>
        <a:lstStyle/>
        <a:p>
          <a:endParaRPr lang="es-ES"/>
        </a:p>
      </dgm:t>
    </dgm:pt>
    <dgm:pt modelId="{9F46F017-14A9-4595-B3A8-103F327BD157}">
      <dgm:prSet/>
      <dgm:spPr/>
      <dgm:t>
        <a:bodyPr/>
        <a:lstStyle/>
        <a:p>
          <a:pPr rtl="0"/>
          <a:r>
            <a:rPr lang="es-ES" smtClean="0"/>
            <a:t>Contraindicado en:</a:t>
          </a:r>
          <a:endParaRPr lang="es-ES"/>
        </a:p>
      </dgm:t>
    </dgm:pt>
    <dgm:pt modelId="{D37AA036-9E14-463B-9EF6-E25DDC26469C}" type="parTrans" cxnId="{848B038B-B78F-428D-B7B7-0282CF0FC4B5}">
      <dgm:prSet/>
      <dgm:spPr/>
      <dgm:t>
        <a:bodyPr/>
        <a:lstStyle/>
        <a:p>
          <a:endParaRPr lang="es-ES"/>
        </a:p>
      </dgm:t>
    </dgm:pt>
    <dgm:pt modelId="{4C789C32-7DEC-4835-9432-903D4F0E3A08}" type="sibTrans" cxnId="{848B038B-B78F-428D-B7B7-0282CF0FC4B5}">
      <dgm:prSet/>
      <dgm:spPr/>
      <dgm:t>
        <a:bodyPr/>
        <a:lstStyle/>
        <a:p>
          <a:endParaRPr lang="es-ES"/>
        </a:p>
      </dgm:t>
    </dgm:pt>
    <dgm:pt modelId="{D2A219EC-E8FF-4C89-BA7A-F6BCEAB79A6A}">
      <dgm:prSet/>
      <dgm:spPr/>
      <dgm:t>
        <a:bodyPr/>
        <a:lstStyle/>
        <a:p>
          <a:pPr rtl="0"/>
          <a:r>
            <a:rPr lang="es-ES" dirty="0" smtClean="0"/>
            <a:t>Mujeres con asma grave.</a:t>
          </a:r>
          <a:endParaRPr lang="es-ES" dirty="0"/>
        </a:p>
      </dgm:t>
    </dgm:pt>
    <dgm:pt modelId="{D2EAB6D3-1699-4347-83E9-15FB1AD8D2E2}" type="parTrans" cxnId="{45E52868-73B1-4AC4-905F-CD88A4035DE2}">
      <dgm:prSet/>
      <dgm:spPr/>
      <dgm:t>
        <a:bodyPr/>
        <a:lstStyle/>
        <a:p>
          <a:endParaRPr lang="es-ES"/>
        </a:p>
      </dgm:t>
    </dgm:pt>
    <dgm:pt modelId="{E6FF32BA-EF5F-4951-8129-837D69B83412}" type="sibTrans" cxnId="{45E52868-73B1-4AC4-905F-CD88A4035DE2}">
      <dgm:prSet/>
      <dgm:spPr/>
      <dgm:t>
        <a:bodyPr/>
        <a:lstStyle/>
        <a:p>
          <a:endParaRPr lang="es-ES"/>
        </a:p>
      </dgm:t>
    </dgm:pt>
    <dgm:pt modelId="{F55B0549-C7AA-4599-9BB7-E1E916CF6687}" type="pres">
      <dgm:prSet presAssocID="{C32C5943-89EB-4AE7-937A-DB2A1055260C}" presName="Name0" presStyleCnt="0">
        <dgm:presLayoutVars>
          <dgm:dir/>
          <dgm:animLvl val="lvl"/>
          <dgm:resizeHandles val="exact"/>
        </dgm:presLayoutVars>
      </dgm:prSet>
      <dgm:spPr/>
      <dgm:t>
        <a:bodyPr/>
        <a:lstStyle/>
        <a:p>
          <a:endParaRPr lang="es-ES"/>
        </a:p>
      </dgm:t>
    </dgm:pt>
    <dgm:pt modelId="{715732B5-B64A-4F7A-8BCC-B0A904D09B17}" type="pres">
      <dgm:prSet presAssocID="{BE069D84-7B97-4270-9329-DB017749012B}" presName="linNode" presStyleCnt="0"/>
      <dgm:spPr/>
    </dgm:pt>
    <dgm:pt modelId="{F9C85EC5-78E7-4F97-8C30-CBEBABC1CB70}" type="pres">
      <dgm:prSet presAssocID="{BE069D84-7B97-4270-9329-DB017749012B}" presName="parentText" presStyleLbl="node1" presStyleIdx="0" presStyleCnt="2">
        <dgm:presLayoutVars>
          <dgm:chMax val="1"/>
          <dgm:bulletEnabled val="1"/>
        </dgm:presLayoutVars>
      </dgm:prSet>
      <dgm:spPr/>
      <dgm:t>
        <a:bodyPr/>
        <a:lstStyle/>
        <a:p>
          <a:endParaRPr lang="es-ES"/>
        </a:p>
      </dgm:t>
    </dgm:pt>
    <dgm:pt modelId="{2E59DB36-A7E2-4180-8375-40A289DF54A4}" type="pres">
      <dgm:prSet presAssocID="{BE069D84-7B97-4270-9329-DB017749012B}" presName="descendantText" presStyleLbl="alignAccFollowNode1" presStyleIdx="0" presStyleCnt="2">
        <dgm:presLayoutVars>
          <dgm:bulletEnabled val="1"/>
        </dgm:presLayoutVars>
      </dgm:prSet>
      <dgm:spPr/>
      <dgm:t>
        <a:bodyPr/>
        <a:lstStyle/>
        <a:p>
          <a:endParaRPr lang="es-ES"/>
        </a:p>
      </dgm:t>
    </dgm:pt>
    <dgm:pt modelId="{85662C29-DD54-43B4-A75A-09B5F1C6E48A}" type="pres">
      <dgm:prSet presAssocID="{A27CC714-1081-400E-94B1-C51946F06DD8}" presName="sp" presStyleCnt="0"/>
      <dgm:spPr/>
    </dgm:pt>
    <dgm:pt modelId="{11795871-7BD9-4241-BC68-955DADA1040B}" type="pres">
      <dgm:prSet presAssocID="{9F46F017-14A9-4595-B3A8-103F327BD157}" presName="linNode" presStyleCnt="0"/>
      <dgm:spPr/>
    </dgm:pt>
    <dgm:pt modelId="{CAE77505-534B-4396-A722-4A8A88FEEF26}" type="pres">
      <dgm:prSet presAssocID="{9F46F017-14A9-4595-B3A8-103F327BD157}" presName="parentText" presStyleLbl="node1" presStyleIdx="1" presStyleCnt="2">
        <dgm:presLayoutVars>
          <dgm:chMax val="1"/>
          <dgm:bulletEnabled val="1"/>
        </dgm:presLayoutVars>
      </dgm:prSet>
      <dgm:spPr/>
      <dgm:t>
        <a:bodyPr/>
        <a:lstStyle/>
        <a:p>
          <a:endParaRPr lang="es-ES"/>
        </a:p>
      </dgm:t>
    </dgm:pt>
    <dgm:pt modelId="{FE837835-C66C-4545-ADE0-5CB75C5F19D7}" type="pres">
      <dgm:prSet presAssocID="{9F46F017-14A9-4595-B3A8-103F327BD157}" presName="descendantText" presStyleLbl="alignAccFollowNode1" presStyleIdx="1" presStyleCnt="2">
        <dgm:presLayoutVars>
          <dgm:bulletEnabled val="1"/>
        </dgm:presLayoutVars>
      </dgm:prSet>
      <dgm:spPr/>
      <dgm:t>
        <a:bodyPr/>
        <a:lstStyle/>
        <a:p>
          <a:endParaRPr lang="es-ES"/>
        </a:p>
      </dgm:t>
    </dgm:pt>
  </dgm:ptLst>
  <dgm:cxnLst>
    <dgm:cxn modelId="{45E52868-73B1-4AC4-905F-CD88A4035DE2}" srcId="{9F46F017-14A9-4595-B3A8-103F327BD157}" destId="{D2A219EC-E8FF-4C89-BA7A-F6BCEAB79A6A}" srcOrd="0" destOrd="0" parTransId="{D2EAB6D3-1699-4347-83E9-15FB1AD8D2E2}" sibTransId="{E6FF32BA-EF5F-4951-8129-837D69B83412}"/>
    <dgm:cxn modelId="{6C8636DF-F25E-474D-A986-7F8EC25CA27C}" type="presOf" srcId="{C32C5943-89EB-4AE7-937A-DB2A1055260C}" destId="{F55B0549-C7AA-4599-9BB7-E1E916CF6687}" srcOrd="0" destOrd="0" presId="urn:microsoft.com/office/officeart/2005/8/layout/vList5"/>
    <dgm:cxn modelId="{0ABF1180-3C90-433B-A4B8-565C1BCC4F5A}" srcId="{BE069D84-7B97-4270-9329-DB017749012B}" destId="{9BA616DC-B0DD-4B8E-A636-CAE7A560E4F8}" srcOrd="2" destOrd="0" parTransId="{D56B350F-CF3F-4813-919D-DD1910011F0A}" sibTransId="{9FFA02CC-8D54-4BDF-8CFD-69F69B925CA6}"/>
    <dgm:cxn modelId="{B0C0142A-0310-48CC-8FE9-1F9C6DE5EF34}" type="presOf" srcId="{A73505C0-BFD4-429F-B3B6-29787E52033C}" destId="{2E59DB36-A7E2-4180-8375-40A289DF54A4}" srcOrd="0" destOrd="1" presId="urn:microsoft.com/office/officeart/2005/8/layout/vList5"/>
    <dgm:cxn modelId="{88470E19-D8D1-4C61-8015-47220FF59304}" srcId="{BE069D84-7B97-4270-9329-DB017749012B}" destId="{E47E1398-4107-430B-B976-6B8F40C4F03F}" srcOrd="0" destOrd="0" parTransId="{D0CB1B1A-4B2A-40C1-88FA-AA9320ED7F21}" sibTransId="{04FF4510-E433-4ADD-AEC5-1F3D44ED5861}"/>
    <dgm:cxn modelId="{1AC1F13A-9189-4BA2-A2B2-461474210A30}" type="presOf" srcId="{D2A219EC-E8FF-4C89-BA7A-F6BCEAB79A6A}" destId="{FE837835-C66C-4545-ADE0-5CB75C5F19D7}" srcOrd="0" destOrd="0" presId="urn:microsoft.com/office/officeart/2005/8/layout/vList5"/>
    <dgm:cxn modelId="{A14A655C-E61D-430A-809D-1C3FF44A96AB}" type="presOf" srcId="{BE069D84-7B97-4270-9329-DB017749012B}" destId="{F9C85EC5-78E7-4F97-8C30-CBEBABC1CB70}" srcOrd="0" destOrd="0" presId="urn:microsoft.com/office/officeart/2005/8/layout/vList5"/>
    <dgm:cxn modelId="{848B038B-B78F-428D-B7B7-0282CF0FC4B5}" srcId="{C32C5943-89EB-4AE7-937A-DB2A1055260C}" destId="{9F46F017-14A9-4595-B3A8-103F327BD157}" srcOrd="1" destOrd="0" parTransId="{D37AA036-9E14-463B-9EF6-E25DDC26469C}" sibTransId="{4C789C32-7DEC-4835-9432-903D4F0E3A08}"/>
    <dgm:cxn modelId="{6ED9D472-580B-452E-A78F-DA35E8F69A39}" type="presOf" srcId="{9F46F017-14A9-4595-B3A8-103F327BD157}" destId="{CAE77505-534B-4396-A722-4A8A88FEEF26}" srcOrd="0" destOrd="0" presId="urn:microsoft.com/office/officeart/2005/8/layout/vList5"/>
    <dgm:cxn modelId="{FA8C4209-C7DE-469A-9597-53419D6E916F}" srcId="{BE069D84-7B97-4270-9329-DB017749012B}" destId="{A73505C0-BFD4-429F-B3B6-29787E52033C}" srcOrd="1" destOrd="0" parTransId="{9CC35206-375B-45FD-98A0-E03FBA1C059C}" sibTransId="{6459BE65-F181-464F-9A1F-2CD1EAB3D5F5}"/>
    <dgm:cxn modelId="{7D566780-5DF9-4657-91CD-77E40E81E717}" srcId="{C32C5943-89EB-4AE7-937A-DB2A1055260C}" destId="{BE069D84-7B97-4270-9329-DB017749012B}" srcOrd="0" destOrd="0" parTransId="{D13E3F0B-F015-4FE5-9420-9C4633E1A4CD}" sibTransId="{A27CC714-1081-400E-94B1-C51946F06DD8}"/>
    <dgm:cxn modelId="{58CAA966-086D-4BBE-B20C-05D4868DF785}" type="presOf" srcId="{E47E1398-4107-430B-B976-6B8F40C4F03F}" destId="{2E59DB36-A7E2-4180-8375-40A289DF54A4}" srcOrd="0" destOrd="0" presId="urn:microsoft.com/office/officeart/2005/8/layout/vList5"/>
    <dgm:cxn modelId="{58994FCC-43A2-43CB-A2A3-8AB4E00B66A7}" type="presOf" srcId="{9BA616DC-B0DD-4B8E-A636-CAE7A560E4F8}" destId="{2E59DB36-A7E2-4180-8375-40A289DF54A4}" srcOrd="0" destOrd="2" presId="urn:microsoft.com/office/officeart/2005/8/layout/vList5"/>
    <dgm:cxn modelId="{E7513558-CF3B-4075-8B60-BA02886A0943}" type="presParOf" srcId="{F55B0549-C7AA-4599-9BB7-E1E916CF6687}" destId="{715732B5-B64A-4F7A-8BCC-B0A904D09B17}" srcOrd="0" destOrd="0" presId="urn:microsoft.com/office/officeart/2005/8/layout/vList5"/>
    <dgm:cxn modelId="{B859D31C-06F2-4C9A-A619-4C1913C863DE}" type="presParOf" srcId="{715732B5-B64A-4F7A-8BCC-B0A904D09B17}" destId="{F9C85EC5-78E7-4F97-8C30-CBEBABC1CB70}" srcOrd="0" destOrd="0" presId="urn:microsoft.com/office/officeart/2005/8/layout/vList5"/>
    <dgm:cxn modelId="{6CF73671-81A2-4160-8082-2B30B9838DD3}" type="presParOf" srcId="{715732B5-B64A-4F7A-8BCC-B0A904D09B17}" destId="{2E59DB36-A7E2-4180-8375-40A289DF54A4}" srcOrd="1" destOrd="0" presId="urn:microsoft.com/office/officeart/2005/8/layout/vList5"/>
    <dgm:cxn modelId="{863DE566-562D-44E9-81F4-3408942DF87C}" type="presParOf" srcId="{F55B0549-C7AA-4599-9BB7-E1E916CF6687}" destId="{85662C29-DD54-43B4-A75A-09B5F1C6E48A}" srcOrd="1" destOrd="0" presId="urn:microsoft.com/office/officeart/2005/8/layout/vList5"/>
    <dgm:cxn modelId="{6A7300D5-743E-42B3-BA21-8BF2F67DA87D}" type="presParOf" srcId="{F55B0549-C7AA-4599-9BB7-E1E916CF6687}" destId="{11795871-7BD9-4241-BC68-955DADA1040B}" srcOrd="2" destOrd="0" presId="urn:microsoft.com/office/officeart/2005/8/layout/vList5"/>
    <dgm:cxn modelId="{58904720-ACCD-421F-922D-EA09C1AC1F14}" type="presParOf" srcId="{11795871-7BD9-4241-BC68-955DADA1040B}" destId="{CAE77505-534B-4396-A722-4A8A88FEEF26}" srcOrd="0" destOrd="0" presId="urn:microsoft.com/office/officeart/2005/8/layout/vList5"/>
    <dgm:cxn modelId="{1A64BFE6-B83B-48B7-9A9C-4C15DDEE979C}" type="presParOf" srcId="{11795871-7BD9-4241-BC68-955DADA1040B}" destId="{FE837835-C66C-4545-ADE0-5CB75C5F19D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010D51-7C0B-4660-BC0C-60B9774C47B4}" type="doc">
      <dgm:prSet loTypeId="urn:microsoft.com/office/officeart/2005/8/layout/vList5" loCatId="list" qsTypeId="urn:microsoft.com/office/officeart/2005/8/quickstyle/3d7" qsCatId="3D" csTypeId="urn:microsoft.com/office/officeart/2005/8/colors/accent1_2" csCatId="accent1" phldr="1"/>
      <dgm:spPr/>
      <dgm:t>
        <a:bodyPr/>
        <a:lstStyle/>
        <a:p>
          <a:endParaRPr lang="es-ES"/>
        </a:p>
      </dgm:t>
    </dgm:pt>
    <dgm:pt modelId="{B277C3C4-554D-498A-8C85-E54EDB3E0F1C}">
      <dgm:prSet/>
      <dgm:spPr/>
      <dgm:t>
        <a:bodyPr/>
        <a:lstStyle/>
        <a:p>
          <a:pPr rtl="0"/>
          <a:r>
            <a:rPr lang="es-ES" dirty="0" smtClean="0"/>
            <a:t>No existen datos de seguridad de uso del </a:t>
          </a:r>
          <a:r>
            <a:rPr lang="es-ES" dirty="0" err="1" smtClean="0"/>
            <a:t>Ulipristal</a:t>
          </a:r>
          <a:r>
            <a:rPr lang="es-ES" dirty="0" smtClean="0"/>
            <a:t>:</a:t>
          </a:r>
          <a:endParaRPr lang="es-ES" dirty="0"/>
        </a:p>
      </dgm:t>
    </dgm:pt>
    <dgm:pt modelId="{73ECD2F4-29A8-43D2-8F90-401F5A3C388E}" type="parTrans" cxnId="{534FCA91-2851-463A-AE24-46D38168A7DD}">
      <dgm:prSet/>
      <dgm:spPr/>
      <dgm:t>
        <a:bodyPr/>
        <a:lstStyle/>
        <a:p>
          <a:endParaRPr lang="es-ES"/>
        </a:p>
      </dgm:t>
    </dgm:pt>
    <dgm:pt modelId="{0E185107-35FA-4F92-8356-951CAC0BF145}" type="sibTrans" cxnId="{534FCA91-2851-463A-AE24-46D38168A7DD}">
      <dgm:prSet/>
      <dgm:spPr/>
      <dgm:t>
        <a:bodyPr/>
        <a:lstStyle/>
        <a:p>
          <a:endParaRPr lang="es-ES"/>
        </a:p>
      </dgm:t>
    </dgm:pt>
    <dgm:pt modelId="{327F3043-11F2-419B-93A6-219494AD3B58}">
      <dgm:prSet/>
      <dgm:spPr/>
      <dgm:t>
        <a:bodyPr/>
        <a:lstStyle/>
        <a:p>
          <a:pPr algn="l" rtl="0"/>
          <a:r>
            <a:rPr lang="es-ES" dirty="0" smtClean="0"/>
            <a:t>En administración repetida o frecuente</a:t>
          </a:r>
          <a:endParaRPr lang="es-ES" dirty="0"/>
        </a:p>
      </dgm:t>
    </dgm:pt>
    <dgm:pt modelId="{FA222AD5-BB7D-4799-951B-AB97AC5A310D}" type="parTrans" cxnId="{7FC9D113-48B7-4602-960B-C59CF73229E2}">
      <dgm:prSet/>
      <dgm:spPr/>
      <dgm:t>
        <a:bodyPr/>
        <a:lstStyle/>
        <a:p>
          <a:endParaRPr lang="es-ES"/>
        </a:p>
      </dgm:t>
    </dgm:pt>
    <dgm:pt modelId="{F99BD7F1-9404-47E9-BD71-29C1623932E1}" type="sibTrans" cxnId="{7FC9D113-48B7-4602-960B-C59CF73229E2}">
      <dgm:prSet/>
      <dgm:spPr/>
      <dgm:t>
        <a:bodyPr/>
        <a:lstStyle/>
        <a:p>
          <a:endParaRPr lang="es-ES"/>
        </a:p>
      </dgm:t>
    </dgm:pt>
    <dgm:pt modelId="{69EA074A-40DA-488E-A391-AE9328440948}">
      <dgm:prSet/>
      <dgm:spPr/>
      <dgm:t>
        <a:bodyPr/>
        <a:lstStyle/>
        <a:p>
          <a:pPr algn="l" rtl="0"/>
          <a:r>
            <a:rPr lang="es-ES" dirty="0" smtClean="0"/>
            <a:t>En mujeres menores de 18 años.</a:t>
          </a:r>
          <a:endParaRPr lang="es-ES" dirty="0"/>
        </a:p>
      </dgm:t>
    </dgm:pt>
    <dgm:pt modelId="{1A4BDE8E-20EC-41C5-A2A4-446D2EC3E320}" type="parTrans" cxnId="{1EAA77DA-95C3-4E78-A549-60845D3932AE}">
      <dgm:prSet/>
      <dgm:spPr/>
      <dgm:t>
        <a:bodyPr/>
        <a:lstStyle/>
        <a:p>
          <a:endParaRPr lang="es-ES"/>
        </a:p>
      </dgm:t>
    </dgm:pt>
    <dgm:pt modelId="{5BDFA6ED-D8D1-4DA8-9256-4A91494B1242}" type="sibTrans" cxnId="{1EAA77DA-95C3-4E78-A549-60845D3932AE}">
      <dgm:prSet/>
      <dgm:spPr/>
      <dgm:t>
        <a:bodyPr/>
        <a:lstStyle/>
        <a:p>
          <a:endParaRPr lang="es-ES"/>
        </a:p>
      </dgm:t>
    </dgm:pt>
    <dgm:pt modelId="{7CEE0FDD-1832-4245-8E68-92E8A486A66B}">
      <dgm:prSet/>
      <dgm:spPr/>
      <dgm:t>
        <a:bodyPr/>
        <a:lstStyle/>
        <a:p>
          <a:pPr algn="l" rtl="0"/>
          <a:r>
            <a:rPr lang="es-ES" smtClean="0"/>
            <a:t>En el embarazo y sobre el feto.</a:t>
          </a:r>
          <a:endParaRPr lang="es-ES"/>
        </a:p>
      </dgm:t>
    </dgm:pt>
    <dgm:pt modelId="{79682758-93BD-4830-A150-10566CE8BBFA}" type="parTrans" cxnId="{260FC992-E7E4-4561-A385-A9231ACF3025}">
      <dgm:prSet/>
      <dgm:spPr/>
      <dgm:t>
        <a:bodyPr/>
        <a:lstStyle/>
        <a:p>
          <a:endParaRPr lang="es-ES"/>
        </a:p>
      </dgm:t>
    </dgm:pt>
    <dgm:pt modelId="{540BE52A-1801-490B-A2A5-219F89EC98D3}" type="sibTrans" cxnId="{260FC992-E7E4-4561-A385-A9231ACF3025}">
      <dgm:prSet/>
      <dgm:spPr/>
      <dgm:t>
        <a:bodyPr/>
        <a:lstStyle/>
        <a:p>
          <a:endParaRPr lang="es-ES"/>
        </a:p>
      </dgm:t>
    </dgm:pt>
    <dgm:pt modelId="{499ABC67-C330-48BE-A5FA-63BBD495A21B}">
      <dgm:prSet/>
      <dgm:spPr/>
      <dgm:t>
        <a:bodyPr/>
        <a:lstStyle/>
        <a:p>
          <a:pPr algn="l" rtl="0"/>
          <a:r>
            <a:rPr lang="es-ES" smtClean="0"/>
            <a:t>En la lactancia materna</a:t>
          </a:r>
          <a:endParaRPr lang="es-ES"/>
        </a:p>
      </dgm:t>
    </dgm:pt>
    <dgm:pt modelId="{99A36ED9-4C9C-4672-97F8-3A0DDAB92CEF}" type="parTrans" cxnId="{FF49F752-4FEC-4F8E-9486-BFE1EAC2ADCC}">
      <dgm:prSet/>
      <dgm:spPr/>
      <dgm:t>
        <a:bodyPr/>
        <a:lstStyle/>
        <a:p>
          <a:endParaRPr lang="es-ES"/>
        </a:p>
      </dgm:t>
    </dgm:pt>
    <dgm:pt modelId="{7BA0310D-FC87-4764-B6CD-E4839C62DC00}" type="sibTrans" cxnId="{FF49F752-4FEC-4F8E-9486-BFE1EAC2ADCC}">
      <dgm:prSet/>
      <dgm:spPr/>
      <dgm:t>
        <a:bodyPr/>
        <a:lstStyle/>
        <a:p>
          <a:endParaRPr lang="es-ES"/>
        </a:p>
      </dgm:t>
    </dgm:pt>
    <dgm:pt modelId="{8B75A57E-4A59-4C37-B2F5-AF00EE3976E5}" type="pres">
      <dgm:prSet presAssocID="{B7010D51-7C0B-4660-BC0C-60B9774C47B4}" presName="Name0" presStyleCnt="0">
        <dgm:presLayoutVars>
          <dgm:dir/>
          <dgm:animLvl val="lvl"/>
          <dgm:resizeHandles val="exact"/>
        </dgm:presLayoutVars>
      </dgm:prSet>
      <dgm:spPr/>
      <dgm:t>
        <a:bodyPr/>
        <a:lstStyle/>
        <a:p>
          <a:endParaRPr lang="es-ES"/>
        </a:p>
      </dgm:t>
    </dgm:pt>
    <dgm:pt modelId="{02466FD2-935D-4BC4-97CB-EC011E140D95}" type="pres">
      <dgm:prSet presAssocID="{B277C3C4-554D-498A-8C85-E54EDB3E0F1C}" presName="linNode" presStyleCnt="0"/>
      <dgm:spPr/>
    </dgm:pt>
    <dgm:pt modelId="{3FC1929C-F969-4D39-AF2A-70443D757388}" type="pres">
      <dgm:prSet presAssocID="{B277C3C4-554D-498A-8C85-E54EDB3E0F1C}" presName="parentText" presStyleLbl="node1" presStyleIdx="0" presStyleCnt="1">
        <dgm:presLayoutVars>
          <dgm:chMax val="1"/>
          <dgm:bulletEnabled val="1"/>
        </dgm:presLayoutVars>
      </dgm:prSet>
      <dgm:spPr/>
      <dgm:t>
        <a:bodyPr/>
        <a:lstStyle/>
        <a:p>
          <a:endParaRPr lang="es-ES"/>
        </a:p>
      </dgm:t>
    </dgm:pt>
    <dgm:pt modelId="{75054EBC-62E8-4D2E-A2AF-C3B0D6A3F686}" type="pres">
      <dgm:prSet presAssocID="{B277C3C4-554D-498A-8C85-E54EDB3E0F1C}" presName="descendantText" presStyleLbl="alignAccFollowNode1" presStyleIdx="0" presStyleCnt="1">
        <dgm:presLayoutVars>
          <dgm:bulletEnabled val="1"/>
        </dgm:presLayoutVars>
      </dgm:prSet>
      <dgm:spPr/>
      <dgm:t>
        <a:bodyPr/>
        <a:lstStyle/>
        <a:p>
          <a:endParaRPr lang="es-ES"/>
        </a:p>
      </dgm:t>
    </dgm:pt>
  </dgm:ptLst>
  <dgm:cxnLst>
    <dgm:cxn modelId="{FF49F752-4FEC-4F8E-9486-BFE1EAC2ADCC}" srcId="{B277C3C4-554D-498A-8C85-E54EDB3E0F1C}" destId="{499ABC67-C330-48BE-A5FA-63BBD495A21B}" srcOrd="3" destOrd="0" parTransId="{99A36ED9-4C9C-4672-97F8-3A0DDAB92CEF}" sibTransId="{7BA0310D-FC87-4764-B6CD-E4839C62DC00}"/>
    <dgm:cxn modelId="{BE28A160-CC61-45DE-8FD0-B5FAC6BEE17C}" type="presOf" srcId="{B277C3C4-554D-498A-8C85-E54EDB3E0F1C}" destId="{3FC1929C-F969-4D39-AF2A-70443D757388}" srcOrd="0" destOrd="0" presId="urn:microsoft.com/office/officeart/2005/8/layout/vList5"/>
    <dgm:cxn modelId="{1EAA77DA-95C3-4E78-A549-60845D3932AE}" srcId="{B277C3C4-554D-498A-8C85-E54EDB3E0F1C}" destId="{69EA074A-40DA-488E-A391-AE9328440948}" srcOrd="1" destOrd="0" parTransId="{1A4BDE8E-20EC-41C5-A2A4-446D2EC3E320}" sibTransId="{5BDFA6ED-D8D1-4DA8-9256-4A91494B1242}"/>
    <dgm:cxn modelId="{7CA11AF9-69EF-41D5-A21B-A4A49BDE68C6}" type="presOf" srcId="{B7010D51-7C0B-4660-BC0C-60B9774C47B4}" destId="{8B75A57E-4A59-4C37-B2F5-AF00EE3976E5}" srcOrd="0" destOrd="0" presId="urn:microsoft.com/office/officeart/2005/8/layout/vList5"/>
    <dgm:cxn modelId="{7FC9D113-48B7-4602-960B-C59CF73229E2}" srcId="{B277C3C4-554D-498A-8C85-E54EDB3E0F1C}" destId="{327F3043-11F2-419B-93A6-219494AD3B58}" srcOrd="0" destOrd="0" parTransId="{FA222AD5-BB7D-4799-951B-AB97AC5A310D}" sibTransId="{F99BD7F1-9404-47E9-BD71-29C1623932E1}"/>
    <dgm:cxn modelId="{260FC992-E7E4-4561-A385-A9231ACF3025}" srcId="{B277C3C4-554D-498A-8C85-E54EDB3E0F1C}" destId="{7CEE0FDD-1832-4245-8E68-92E8A486A66B}" srcOrd="2" destOrd="0" parTransId="{79682758-93BD-4830-A150-10566CE8BBFA}" sibTransId="{540BE52A-1801-490B-A2A5-219F89EC98D3}"/>
    <dgm:cxn modelId="{534FCA91-2851-463A-AE24-46D38168A7DD}" srcId="{B7010D51-7C0B-4660-BC0C-60B9774C47B4}" destId="{B277C3C4-554D-498A-8C85-E54EDB3E0F1C}" srcOrd="0" destOrd="0" parTransId="{73ECD2F4-29A8-43D2-8F90-401F5A3C388E}" sibTransId="{0E185107-35FA-4F92-8356-951CAC0BF145}"/>
    <dgm:cxn modelId="{C999046D-066D-45A9-BEB1-C7FE8B173A00}" type="presOf" srcId="{499ABC67-C330-48BE-A5FA-63BBD495A21B}" destId="{75054EBC-62E8-4D2E-A2AF-C3B0D6A3F686}" srcOrd="0" destOrd="3" presId="urn:microsoft.com/office/officeart/2005/8/layout/vList5"/>
    <dgm:cxn modelId="{99C482DD-EF10-4A30-9CB3-E9D3F754A41C}" type="presOf" srcId="{69EA074A-40DA-488E-A391-AE9328440948}" destId="{75054EBC-62E8-4D2E-A2AF-C3B0D6A3F686}" srcOrd="0" destOrd="1" presId="urn:microsoft.com/office/officeart/2005/8/layout/vList5"/>
    <dgm:cxn modelId="{B42D5407-F401-413F-927F-2E806DE8996F}" type="presOf" srcId="{327F3043-11F2-419B-93A6-219494AD3B58}" destId="{75054EBC-62E8-4D2E-A2AF-C3B0D6A3F686}" srcOrd="0" destOrd="0" presId="urn:microsoft.com/office/officeart/2005/8/layout/vList5"/>
    <dgm:cxn modelId="{8C507873-D1AC-4F06-98AA-B4D69E0EA8B5}" type="presOf" srcId="{7CEE0FDD-1832-4245-8E68-92E8A486A66B}" destId="{75054EBC-62E8-4D2E-A2AF-C3B0D6A3F686}" srcOrd="0" destOrd="2" presId="urn:microsoft.com/office/officeart/2005/8/layout/vList5"/>
    <dgm:cxn modelId="{BD7C58FA-47D3-4832-96D8-F1BBB04BFF0D}" type="presParOf" srcId="{8B75A57E-4A59-4C37-B2F5-AF00EE3976E5}" destId="{02466FD2-935D-4BC4-97CB-EC011E140D95}" srcOrd="0" destOrd="0" presId="urn:microsoft.com/office/officeart/2005/8/layout/vList5"/>
    <dgm:cxn modelId="{FB547111-F452-4F6A-B79C-9868C0EBE6C4}" type="presParOf" srcId="{02466FD2-935D-4BC4-97CB-EC011E140D95}" destId="{3FC1929C-F969-4D39-AF2A-70443D757388}" srcOrd="0" destOrd="0" presId="urn:microsoft.com/office/officeart/2005/8/layout/vList5"/>
    <dgm:cxn modelId="{F2E4325C-80F4-4F0A-8FC3-158D6FD36680}" type="presParOf" srcId="{02466FD2-935D-4BC4-97CB-EC011E140D95}" destId="{75054EBC-62E8-4D2E-A2AF-C3B0D6A3F68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4FFEB9-F6A0-4607-849D-75101FDAD5F7}"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s-ES"/>
        </a:p>
      </dgm:t>
    </dgm:pt>
    <dgm:pt modelId="{C83B9BB5-7A5D-42E5-AF2B-4AFAAD9204A7}">
      <dgm:prSet/>
      <dgm:spPr/>
      <dgm:t>
        <a:bodyPr/>
        <a:lstStyle/>
        <a:p>
          <a:pPr rtl="0"/>
          <a:r>
            <a:rPr lang="es-ES" dirty="0" smtClean="0"/>
            <a:t>Sus efectos secundarios, interacciones y contraindicaciones, junto a la ausencia de datos suficientes que avalen su seguridad en las mencionadas circunstancias, hacen necesaria su prescripción médica y posterior </a:t>
          </a:r>
          <a:r>
            <a:rPr lang="es-ES" dirty="0" err="1" smtClean="0"/>
            <a:t>farmacovigilancia</a:t>
          </a:r>
          <a:r>
            <a:rPr lang="es-ES" dirty="0" smtClean="0"/>
            <a:t>. </a:t>
          </a:r>
          <a:endParaRPr lang="es-ES" dirty="0"/>
        </a:p>
      </dgm:t>
    </dgm:pt>
    <dgm:pt modelId="{16E612CB-4E36-44B4-8D93-0DA9F54928E5}" type="parTrans" cxnId="{55D84EF4-3CB8-458F-8933-17604BB82ABD}">
      <dgm:prSet/>
      <dgm:spPr/>
      <dgm:t>
        <a:bodyPr/>
        <a:lstStyle/>
        <a:p>
          <a:endParaRPr lang="es-ES"/>
        </a:p>
      </dgm:t>
    </dgm:pt>
    <dgm:pt modelId="{30270039-0272-4140-BAF5-5A4DDD049820}" type="sibTrans" cxnId="{55D84EF4-3CB8-458F-8933-17604BB82ABD}">
      <dgm:prSet/>
      <dgm:spPr/>
      <dgm:t>
        <a:bodyPr/>
        <a:lstStyle/>
        <a:p>
          <a:endParaRPr lang="es-ES"/>
        </a:p>
      </dgm:t>
    </dgm:pt>
    <dgm:pt modelId="{A97ED1AD-082E-4DD8-9B11-01E1048D7056}">
      <dgm:prSet custT="1"/>
      <dgm:spPr>
        <a:solidFill>
          <a:srgbClr val="002060"/>
        </a:solidFill>
      </dgm:spPr>
      <dgm:t>
        <a:bodyPr/>
        <a:lstStyle/>
        <a:p>
          <a:pPr rtl="0"/>
          <a:r>
            <a:rPr lang="es-ES" sz="4000" u="sng" dirty="0" smtClean="0"/>
            <a:t>Esto resulta incompatible con la libre dispensación.</a:t>
          </a:r>
          <a:endParaRPr lang="es-ES" sz="4000" dirty="0"/>
        </a:p>
      </dgm:t>
    </dgm:pt>
    <dgm:pt modelId="{4596AA51-1471-448F-97BC-3F04DDC5B64B}" type="parTrans" cxnId="{8024BCA4-20BB-48C7-8A44-ABB6DE38AD38}">
      <dgm:prSet/>
      <dgm:spPr/>
      <dgm:t>
        <a:bodyPr/>
        <a:lstStyle/>
        <a:p>
          <a:endParaRPr lang="es-ES"/>
        </a:p>
      </dgm:t>
    </dgm:pt>
    <dgm:pt modelId="{11CD8CA4-AF82-4CE0-8A9C-CDCDFE9DEE18}" type="sibTrans" cxnId="{8024BCA4-20BB-48C7-8A44-ABB6DE38AD38}">
      <dgm:prSet/>
      <dgm:spPr/>
      <dgm:t>
        <a:bodyPr/>
        <a:lstStyle/>
        <a:p>
          <a:endParaRPr lang="es-ES"/>
        </a:p>
      </dgm:t>
    </dgm:pt>
    <dgm:pt modelId="{FAAB1D2C-B05B-4BA6-AB8D-47EE93553C4A}" type="pres">
      <dgm:prSet presAssocID="{434FFEB9-F6A0-4607-849D-75101FDAD5F7}" presName="linear" presStyleCnt="0">
        <dgm:presLayoutVars>
          <dgm:animLvl val="lvl"/>
          <dgm:resizeHandles val="exact"/>
        </dgm:presLayoutVars>
      </dgm:prSet>
      <dgm:spPr/>
      <dgm:t>
        <a:bodyPr/>
        <a:lstStyle/>
        <a:p>
          <a:endParaRPr lang="es-ES"/>
        </a:p>
      </dgm:t>
    </dgm:pt>
    <dgm:pt modelId="{AAAC245C-5D2E-4A24-8358-A021FC93DF23}" type="pres">
      <dgm:prSet presAssocID="{C83B9BB5-7A5D-42E5-AF2B-4AFAAD9204A7}" presName="parentText" presStyleLbl="node1" presStyleIdx="0" presStyleCnt="2">
        <dgm:presLayoutVars>
          <dgm:chMax val="0"/>
          <dgm:bulletEnabled val="1"/>
        </dgm:presLayoutVars>
      </dgm:prSet>
      <dgm:spPr/>
      <dgm:t>
        <a:bodyPr/>
        <a:lstStyle/>
        <a:p>
          <a:endParaRPr lang="es-ES"/>
        </a:p>
      </dgm:t>
    </dgm:pt>
    <dgm:pt modelId="{42FE42E8-6C2B-4151-A349-75D6537F80A5}" type="pres">
      <dgm:prSet presAssocID="{30270039-0272-4140-BAF5-5A4DDD049820}" presName="spacer" presStyleCnt="0"/>
      <dgm:spPr/>
    </dgm:pt>
    <dgm:pt modelId="{8F2C6923-6815-4A84-81DB-A1C328F9CC5C}" type="pres">
      <dgm:prSet presAssocID="{A97ED1AD-082E-4DD8-9B11-01E1048D7056}" presName="parentText" presStyleLbl="node1" presStyleIdx="1" presStyleCnt="2" custScaleY="43475">
        <dgm:presLayoutVars>
          <dgm:chMax val="0"/>
          <dgm:bulletEnabled val="1"/>
        </dgm:presLayoutVars>
      </dgm:prSet>
      <dgm:spPr/>
      <dgm:t>
        <a:bodyPr/>
        <a:lstStyle/>
        <a:p>
          <a:endParaRPr lang="es-ES"/>
        </a:p>
      </dgm:t>
    </dgm:pt>
  </dgm:ptLst>
  <dgm:cxnLst>
    <dgm:cxn modelId="{54E348E7-AFDC-488F-97B3-0DFB4061A694}" type="presOf" srcId="{A97ED1AD-082E-4DD8-9B11-01E1048D7056}" destId="{8F2C6923-6815-4A84-81DB-A1C328F9CC5C}" srcOrd="0" destOrd="0" presId="urn:microsoft.com/office/officeart/2005/8/layout/vList2"/>
    <dgm:cxn modelId="{5E22A0CE-5085-4C71-9AD4-665EC0675521}" type="presOf" srcId="{434FFEB9-F6A0-4607-849D-75101FDAD5F7}" destId="{FAAB1D2C-B05B-4BA6-AB8D-47EE93553C4A}" srcOrd="0" destOrd="0" presId="urn:microsoft.com/office/officeart/2005/8/layout/vList2"/>
    <dgm:cxn modelId="{55D84EF4-3CB8-458F-8933-17604BB82ABD}" srcId="{434FFEB9-F6A0-4607-849D-75101FDAD5F7}" destId="{C83B9BB5-7A5D-42E5-AF2B-4AFAAD9204A7}" srcOrd="0" destOrd="0" parTransId="{16E612CB-4E36-44B4-8D93-0DA9F54928E5}" sibTransId="{30270039-0272-4140-BAF5-5A4DDD049820}"/>
    <dgm:cxn modelId="{8024BCA4-20BB-48C7-8A44-ABB6DE38AD38}" srcId="{434FFEB9-F6A0-4607-849D-75101FDAD5F7}" destId="{A97ED1AD-082E-4DD8-9B11-01E1048D7056}" srcOrd="1" destOrd="0" parTransId="{4596AA51-1471-448F-97BC-3F04DDC5B64B}" sibTransId="{11CD8CA4-AF82-4CE0-8A9C-CDCDFE9DEE18}"/>
    <dgm:cxn modelId="{E34CD478-8C9C-442C-AEBD-9CC0E5E721E3}" type="presOf" srcId="{C83B9BB5-7A5D-42E5-AF2B-4AFAAD9204A7}" destId="{AAAC245C-5D2E-4A24-8358-A021FC93DF23}" srcOrd="0" destOrd="0" presId="urn:microsoft.com/office/officeart/2005/8/layout/vList2"/>
    <dgm:cxn modelId="{0D87E188-127F-400C-82F0-33E8CA403861}" type="presParOf" srcId="{FAAB1D2C-B05B-4BA6-AB8D-47EE93553C4A}" destId="{AAAC245C-5D2E-4A24-8358-A021FC93DF23}" srcOrd="0" destOrd="0" presId="urn:microsoft.com/office/officeart/2005/8/layout/vList2"/>
    <dgm:cxn modelId="{B7C13DC4-1E14-48AF-91DC-0F430C1514A5}" type="presParOf" srcId="{FAAB1D2C-B05B-4BA6-AB8D-47EE93553C4A}" destId="{42FE42E8-6C2B-4151-A349-75D6537F80A5}" srcOrd="1" destOrd="0" presId="urn:microsoft.com/office/officeart/2005/8/layout/vList2"/>
    <dgm:cxn modelId="{61A883E5-5AB2-4476-B9D4-833DACAE67C3}" type="presParOf" srcId="{FAAB1D2C-B05B-4BA6-AB8D-47EE93553C4A}" destId="{8F2C6923-6815-4A84-81DB-A1C328F9CC5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D849CE0-2CA7-4223-9ABD-1A1A7F82BFEB}" type="doc">
      <dgm:prSet loTypeId="urn:microsoft.com/office/officeart/2005/8/layout/vProcess5" loCatId="process" qsTypeId="urn:microsoft.com/office/officeart/2005/8/quickstyle/3d3" qsCatId="3D" csTypeId="urn:microsoft.com/office/officeart/2005/8/colors/accent1_2" csCatId="accent1" phldr="1"/>
      <dgm:spPr/>
      <dgm:t>
        <a:bodyPr/>
        <a:lstStyle/>
        <a:p>
          <a:endParaRPr lang="es-ES"/>
        </a:p>
      </dgm:t>
    </dgm:pt>
    <dgm:pt modelId="{2A4DC439-FE35-414C-A625-579BDBB8916B}">
      <dgm:prSet custT="1"/>
      <dgm:spPr>
        <a:solidFill>
          <a:srgbClr val="002060"/>
        </a:solidFill>
      </dgm:spPr>
      <dgm:t>
        <a:bodyPr/>
        <a:lstStyle/>
        <a:p>
          <a:pPr rtl="0"/>
          <a:r>
            <a:rPr lang="es-ES" sz="2400" dirty="0" smtClean="0"/>
            <a:t>Eficacia contraceptiva del ulipristal: 70,5 % </a:t>
          </a:r>
          <a:r>
            <a:rPr lang="es-ES" sz="2000" dirty="0" smtClean="0"/>
            <a:t>(combinando los datos de Creinin</a:t>
          </a:r>
          <a:r>
            <a:rPr lang="es-ES" sz="2000" baseline="30000" dirty="0" smtClean="0"/>
            <a:t>38 </a:t>
          </a:r>
          <a:r>
            <a:rPr lang="es-ES" sz="2000" dirty="0" smtClean="0"/>
            <a:t>y Fine</a:t>
          </a:r>
          <a:r>
            <a:rPr lang="es-ES" sz="2000" baseline="30000" dirty="0" smtClean="0"/>
            <a:t>43</a:t>
          </a:r>
          <a:r>
            <a:rPr lang="es-ES" sz="2000" dirty="0" smtClean="0"/>
            <a:t>) </a:t>
          </a:r>
          <a:endParaRPr lang="es-ES" sz="2000" dirty="0"/>
        </a:p>
      </dgm:t>
    </dgm:pt>
    <dgm:pt modelId="{2E3C6227-AFF1-461E-9CCD-2039031E94BE}" type="parTrans" cxnId="{AC4F706B-087E-417D-9359-BAB979D4C18F}">
      <dgm:prSet/>
      <dgm:spPr/>
      <dgm:t>
        <a:bodyPr/>
        <a:lstStyle/>
        <a:p>
          <a:endParaRPr lang="es-ES"/>
        </a:p>
      </dgm:t>
    </dgm:pt>
    <dgm:pt modelId="{B68E36DC-69E2-4705-A427-FD665ABFC2C2}" type="sibTrans" cxnId="{AC4F706B-087E-417D-9359-BAB979D4C18F}">
      <dgm:prSet/>
      <dgm:spPr/>
      <dgm:t>
        <a:bodyPr/>
        <a:lstStyle/>
        <a:p>
          <a:endParaRPr lang="es-ES"/>
        </a:p>
      </dgm:t>
    </dgm:pt>
    <dgm:pt modelId="{C0369925-F908-4917-AF5A-DBB761D96E4D}">
      <dgm:prSet custT="1"/>
      <dgm:spPr>
        <a:solidFill>
          <a:srgbClr val="002060"/>
        </a:solidFill>
      </dgm:spPr>
      <dgm:t>
        <a:bodyPr/>
        <a:lstStyle/>
        <a:p>
          <a:pPr rtl="0"/>
          <a:r>
            <a:rPr lang="es-ES" sz="2400" dirty="0" smtClean="0"/>
            <a:t>Porcentaje de eficacia debida al mecanismo antiimplantatorio que hemos obtenido: 83,7 %</a:t>
          </a:r>
          <a:endParaRPr lang="es-ES" sz="2400" dirty="0"/>
        </a:p>
      </dgm:t>
    </dgm:pt>
    <dgm:pt modelId="{DDE02615-6405-4215-963B-A94E97CF076F}" type="parTrans" cxnId="{46AA3228-F1FB-42DF-A53B-FA915C6B0A44}">
      <dgm:prSet/>
      <dgm:spPr/>
      <dgm:t>
        <a:bodyPr/>
        <a:lstStyle/>
        <a:p>
          <a:endParaRPr lang="es-ES"/>
        </a:p>
      </dgm:t>
    </dgm:pt>
    <dgm:pt modelId="{BB7F96F6-1C52-4F09-8E2A-8BEDEAE4AB6F}" type="sibTrans" cxnId="{46AA3228-F1FB-42DF-A53B-FA915C6B0A44}">
      <dgm:prSet/>
      <dgm:spPr/>
      <dgm:t>
        <a:bodyPr/>
        <a:lstStyle/>
        <a:p>
          <a:endParaRPr lang="es-ES"/>
        </a:p>
      </dgm:t>
    </dgm:pt>
    <dgm:pt modelId="{96566E63-62C5-4B5F-8CFB-D2A893105047}">
      <dgm:prSet custT="1"/>
      <dgm:spPr>
        <a:solidFill>
          <a:srgbClr val="002060"/>
        </a:solidFill>
      </dgm:spPr>
      <dgm:t>
        <a:bodyPr/>
        <a:lstStyle/>
        <a:p>
          <a:pPr rtl="0"/>
          <a:r>
            <a:rPr lang="es-ES" sz="3600" dirty="0" smtClean="0"/>
            <a:t>	      Conclusión: </a:t>
          </a:r>
          <a:endParaRPr lang="es-ES" sz="3600" dirty="0"/>
        </a:p>
      </dgm:t>
    </dgm:pt>
    <dgm:pt modelId="{81196D62-7605-40D9-9A78-1CA4FD446A75}" type="parTrans" cxnId="{1F5660FB-1F7C-45D0-B702-FC039C24AA14}">
      <dgm:prSet/>
      <dgm:spPr/>
      <dgm:t>
        <a:bodyPr/>
        <a:lstStyle/>
        <a:p>
          <a:endParaRPr lang="es-ES"/>
        </a:p>
      </dgm:t>
    </dgm:pt>
    <dgm:pt modelId="{59DBA5C7-7EE9-4B75-8F34-2FF84DEC3A0E}" type="sibTrans" cxnId="{1F5660FB-1F7C-45D0-B702-FC039C24AA14}">
      <dgm:prSet/>
      <dgm:spPr/>
      <dgm:t>
        <a:bodyPr/>
        <a:lstStyle/>
        <a:p>
          <a:endParaRPr lang="es-ES"/>
        </a:p>
      </dgm:t>
    </dgm:pt>
    <dgm:pt modelId="{6983A0CD-D8B5-4D37-978E-6760810E4327}">
      <dgm:prSet custT="1"/>
      <dgm:spPr>
        <a:solidFill>
          <a:srgbClr val="002060"/>
        </a:solidFill>
      </dgm:spPr>
      <dgm:t>
        <a:bodyPr/>
        <a:lstStyle/>
        <a:p>
          <a:pPr rtl="0"/>
          <a:r>
            <a:rPr lang="es-ES" sz="2400" dirty="0" smtClean="0"/>
            <a:t>Del total de casos en que es utilizado el ulipristal en las 120 horas siguientes a una relación sexual desprotegida, </a:t>
          </a:r>
          <a:r>
            <a:rPr lang="es-ES" sz="2400" u="none" dirty="0" smtClean="0"/>
            <a:t>la eficacia debida al mecanismo antiimplantatorio es del 59,0 %.</a:t>
          </a:r>
          <a:endParaRPr lang="es-ES" sz="2000" u="none" dirty="0"/>
        </a:p>
      </dgm:t>
    </dgm:pt>
    <dgm:pt modelId="{DF1FFDD9-FA48-44C6-810D-C56ECB3A55B1}" type="parTrans" cxnId="{25FFAAE5-5FBD-40B9-A14C-364F7B125959}">
      <dgm:prSet/>
      <dgm:spPr/>
      <dgm:t>
        <a:bodyPr/>
        <a:lstStyle/>
        <a:p>
          <a:endParaRPr lang="es-ES"/>
        </a:p>
      </dgm:t>
    </dgm:pt>
    <dgm:pt modelId="{B738EE5E-1E1C-4F03-B3CC-4384D31A3191}" type="sibTrans" cxnId="{25FFAAE5-5FBD-40B9-A14C-364F7B125959}">
      <dgm:prSet/>
      <dgm:spPr/>
      <dgm:t>
        <a:bodyPr/>
        <a:lstStyle/>
        <a:p>
          <a:endParaRPr lang="es-ES"/>
        </a:p>
      </dgm:t>
    </dgm:pt>
    <dgm:pt modelId="{91C78715-1DFD-4415-8AEB-51B80918C16E}" type="pres">
      <dgm:prSet presAssocID="{AD849CE0-2CA7-4223-9ABD-1A1A7F82BFEB}" presName="outerComposite" presStyleCnt="0">
        <dgm:presLayoutVars>
          <dgm:chMax val="5"/>
          <dgm:dir/>
          <dgm:resizeHandles val="exact"/>
        </dgm:presLayoutVars>
      </dgm:prSet>
      <dgm:spPr/>
      <dgm:t>
        <a:bodyPr/>
        <a:lstStyle/>
        <a:p>
          <a:endParaRPr lang="es-ES"/>
        </a:p>
      </dgm:t>
    </dgm:pt>
    <dgm:pt modelId="{8DF76468-2D75-4265-979E-DA4F7AE2517E}" type="pres">
      <dgm:prSet presAssocID="{AD849CE0-2CA7-4223-9ABD-1A1A7F82BFEB}" presName="dummyMaxCanvas" presStyleCnt="0">
        <dgm:presLayoutVars/>
      </dgm:prSet>
      <dgm:spPr/>
    </dgm:pt>
    <dgm:pt modelId="{BBC7F657-EA4C-453A-89D2-A3C8D35957AA}" type="pres">
      <dgm:prSet presAssocID="{AD849CE0-2CA7-4223-9ABD-1A1A7F82BFEB}" presName="ThreeNodes_1" presStyleLbl="node1" presStyleIdx="0" presStyleCnt="3" custScaleX="104436" custScaleY="61835" custLinFactNeighborX="6148" custLinFactNeighborY="-3999">
        <dgm:presLayoutVars>
          <dgm:bulletEnabled val="1"/>
        </dgm:presLayoutVars>
      </dgm:prSet>
      <dgm:spPr/>
      <dgm:t>
        <a:bodyPr/>
        <a:lstStyle/>
        <a:p>
          <a:endParaRPr lang="es-ES"/>
        </a:p>
      </dgm:t>
    </dgm:pt>
    <dgm:pt modelId="{CC788E27-DF6E-4EAD-8154-D38AF4854BA0}" type="pres">
      <dgm:prSet presAssocID="{AD849CE0-2CA7-4223-9ABD-1A1A7F82BFEB}" presName="ThreeNodes_2" presStyleLbl="node1" presStyleIdx="1" presStyleCnt="3" custScaleX="111573" custScaleY="59499" custLinFactNeighborX="1230" custLinFactNeighborY="-42736">
        <dgm:presLayoutVars>
          <dgm:bulletEnabled val="1"/>
        </dgm:presLayoutVars>
      </dgm:prSet>
      <dgm:spPr/>
      <dgm:t>
        <a:bodyPr/>
        <a:lstStyle/>
        <a:p>
          <a:endParaRPr lang="es-ES"/>
        </a:p>
      </dgm:t>
    </dgm:pt>
    <dgm:pt modelId="{D3856409-2108-437A-8633-0449067618F7}" type="pres">
      <dgm:prSet presAssocID="{AD849CE0-2CA7-4223-9ABD-1A1A7F82BFEB}" presName="ThreeNodes_3" presStyleLbl="node1" presStyleIdx="2" presStyleCnt="3" custScaleX="117647" custScaleY="161453" custLinFactNeighborX="-5521" custLinFactNeighborY="-21986">
        <dgm:presLayoutVars>
          <dgm:bulletEnabled val="1"/>
        </dgm:presLayoutVars>
      </dgm:prSet>
      <dgm:spPr/>
      <dgm:t>
        <a:bodyPr/>
        <a:lstStyle/>
        <a:p>
          <a:endParaRPr lang="es-ES"/>
        </a:p>
      </dgm:t>
    </dgm:pt>
    <dgm:pt modelId="{564047AC-794F-4433-8C25-314573DB115D}" type="pres">
      <dgm:prSet presAssocID="{AD849CE0-2CA7-4223-9ABD-1A1A7F82BFEB}" presName="ThreeConn_1-2" presStyleLbl="fgAccFollowNode1" presStyleIdx="0" presStyleCnt="2" custLinFactNeighborX="1925" custLinFactNeighborY="-45651">
        <dgm:presLayoutVars>
          <dgm:bulletEnabled val="1"/>
        </dgm:presLayoutVars>
      </dgm:prSet>
      <dgm:spPr/>
      <dgm:t>
        <a:bodyPr/>
        <a:lstStyle/>
        <a:p>
          <a:endParaRPr lang="es-ES"/>
        </a:p>
      </dgm:t>
    </dgm:pt>
    <dgm:pt modelId="{C3BFB14C-8D84-4A15-929E-9247772D7767}" type="pres">
      <dgm:prSet presAssocID="{AD849CE0-2CA7-4223-9ABD-1A1A7F82BFEB}" presName="ThreeConn_2-3" presStyleLbl="fgAccFollowNode1" presStyleIdx="1" presStyleCnt="2" custLinFactNeighborX="8204" custLinFactNeighborY="-91130">
        <dgm:presLayoutVars>
          <dgm:bulletEnabled val="1"/>
        </dgm:presLayoutVars>
      </dgm:prSet>
      <dgm:spPr/>
      <dgm:t>
        <a:bodyPr/>
        <a:lstStyle/>
        <a:p>
          <a:endParaRPr lang="es-ES"/>
        </a:p>
      </dgm:t>
    </dgm:pt>
    <dgm:pt modelId="{0125B33F-E0ED-4E0E-B17C-FE0F60BDAE27}" type="pres">
      <dgm:prSet presAssocID="{AD849CE0-2CA7-4223-9ABD-1A1A7F82BFEB}" presName="ThreeNodes_1_text" presStyleLbl="node1" presStyleIdx="2" presStyleCnt="3">
        <dgm:presLayoutVars>
          <dgm:bulletEnabled val="1"/>
        </dgm:presLayoutVars>
      </dgm:prSet>
      <dgm:spPr/>
      <dgm:t>
        <a:bodyPr/>
        <a:lstStyle/>
        <a:p>
          <a:endParaRPr lang="es-ES"/>
        </a:p>
      </dgm:t>
    </dgm:pt>
    <dgm:pt modelId="{F503E036-95E6-410D-9446-D772BFD32F33}" type="pres">
      <dgm:prSet presAssocID="{AD849CE0-2CA7-4223-9ABD-1A1A7F82BFEB}" presName="ThreeNodes_2_text" presStyleLbl="node1" presStyleIdx="2" presStyleCnt="3">
        <dgm:presLayoutVars>
          <dgm:bulletEnabled val="1"/>
        </dgm:presLayoutVars>
      </dgm:prSet>
      <dgm:spPr/>
      <dgm:t>
        <a:bodyPr/>
        <a:lstStyle/>
        <a:p>
          <a:endParaRPr lang="es-ES"/>
        </a:p>
      </dgm:t>
    </dgm:pt>
    <dgm:pt modelId="{E7110A04-E678-4062-B2FB-99C0D6BD38B5}" type="pres">
      <dgm:prSet presAssocID="{AD849CE0-2CA7-4223-9ABD-1A1A7F82BFEB}" presName="ThreeNodes_3_text" presStyleLbl="node1" presStyleIdx="2" presStyleCnt="3">
        <dgm:presLayoutVars>
          <dgm:bulletEnabled val="1"/>
        </dgm:presLayoutVars>
      </dgm:prSet>
      <dgm:spPr/>
      <dgm:t>
        <a:bodyPr/>
        <a:lstStyle/>
        <a:p>
          <a:endParaRPr lang="es-ES"/>
        </a:p>
      </dgm:t>
    </dgm:pt>
  </dgm:ptLst>
  <dgm:cxnLst>
    <dgm:cxn modelId="{04BAE504-925B-4ED3-A44F-F9B2E3D053B6}" type="presOf" srcId="{AD849CE0-2CA7-4223-9ABD-1A1A7F82BFEB}" destId="{91C78715-1DFD-4415-8AEB-51B80918C16E}" srcOrd="0" destOrd="0" presId="urn:microsoft.com/office/officeart/2005/8/layout/vProcess5"/>
    <dgm:cxn modelId="{3C4B935A-77E2-4027-BD2D-8CC55F604AC3}" type="presOf" srcId="{2A4DC439-FE35-414C-A625-579BDBB8916B}" destId="{0125B33F-E0ED-4E0E-B17C-FE0F60BDAE27}" srcOrd="1" destOrd="0" presId="urn:microsoft.com/office/officeart/2005/8/layout/vProcess5"/>
    <dgm:cxn modelId="{8D323407-930F-4AE1-A09C-C5272513FB06}" type="presOf" srcId="{C0369925-F908-4917-AF5A-DBB761D96E4D}" destId="{F503E036-95E6-410D-9446-D772BFD32F33}" srcOrd="1" destOrd="0" presId="urn:microsoft.com/office/officeart/2005/8/layout/vProcess5"/>
    <dgm:cxn modelId="{82687B94-A7C9-4394-ACC7-9979BB54DDEE}" type="presOf" srcId="{B68E36DC-69E2-4705-A427-FD665ABFC2C2}" destId="{564047AC-794F-4433-8C25-314573DB115D}" srcOrd="0" destOrd="0" presId="urn:microsoft.com/office/officeart/2005/8/layout/vProcess5"/>
    <dgm:cxn modelId="{25FFAAE5-5FBD-40B9-A14C-364F7B125959}" srcId="{96566E63-62C5-4B5F-8CFB-D2A893105047}" destId="{6983A0CD-D8B5-4D37-978E-6760810E4327}" srcOrd="0" destOrd="0" parTransId="{DF1FFDD9-FA48-44C6-810D-C56ECB3A55B1}" sibTransId="{B738EE5E-1E1C-4F03-B3CC-4384D31A3191}"/>
    <dgm:cxn modelId="{46AA3228-F1FB-42DF-A53B-FA915C6B0A44}" srcId="{AD849CE0-2CA7-4223-9ABD-1A1A7F82BFEB}" destId="{C0369925-F908-4917-AF5A-DBB761D96E4D}" srcOrd="1" destOrd="0" parTransId="{DDE02615-6405-4215-963B-A94E97CF076F}" sibTransId="{BB7F96F6-1C52-4F09-8E2A-8BEDEAE4AB6F}"/>
    <dgm:cxn modelId="{188D85AD-3277-49B3-B806-5879ADD74A94}" type="presOf" srcId="{6983A0CD-D8B5-4D37-978E-6760810E4327}" destId="{E7110A04-E678-4062-B2FB-99C0D6BD38B5}" srcOrd="1" destOrd="1" presId="urn:microsoft.com/office/officeart/2005/8/layout/vProcess5"/>
    <dgm:cxn modelId="{53D0500E-FD16-4D5D-A0CB-BD83BECE327F}" type="presOf" srcId="{2A4DC439-FE35-414C-A625-579BDBB8916B}" destId="{BBC7F657-EA4C-453A-89D2-A3C8D35957AA}" srcOrd="0" destOrd="0" presId="urn:microsoft.com/office/officeart/2005/8/layout/vProcess5"/>
    <dgm:cxn modelId="{D545CBE0-6A4A-4E18-8BE5-A2C4BB1B6495}" type="presOf" srcId="{96566E63-62C5-4B5F-8CFB-D2A893105047}" destId="{D3856409-2108-437A-8633-0449067618F7}" srcOrd="0" destOrd="0" presId="urn:microsoft.com/office/officeart/2005/8/layout/vProcess5"/>
    <dgm:cxn modelId="{1F5660FB-1F7C-45D0-B702-FC039C24AA14}" srcId="{AD849CE0-2CA7-4223-9ABD-1A1A7F82BFEB}" destId="{96566E63-62C5-4B5F-8CFB-D2A893105047}" srcOrd="2" destOrd="0" parTransId="{81196D62-7605-40D9-9A78-1CA4FD446A75}" sibTransId="{59DBA5C7-7EE9-4B75-8F34-2FF84DEC3A0E}"/>
    <dgm:cxn modelId="{AC4F706B-087E-417D-9359-BAB979D4C18F}" srcId="{AD849CE0-2CA7-4223-9ABD-1A1A7F82BFEB}" destId="{2A4DC439-FE35-414C-A625-579BDBB8916B}" srcOrd="0" destOrd="0" parTransId="{2E3C6227-AFF1-461E-9CCD-2039031E94BE}" sibTransId="{B68E36DC-69E2-4705-A427-FD665ABFC2C2}"/>
    <dgm:cxn modelId="{7C2F91DB-048E-4B8F-BC6D-0D41D944B38D}" type="presOf" srcId="{6983A0CD-D8B5-4D37-978E-6760810E4327}" destId="{D3856409-2108-437A-8633-0449067618F7}" srcOrd="0" destOrd="1" presId="urn:microsoft.com/office/officeart/2005/8/layout/vProcess5"/>
    <dgm:cxn modelId="{12D722F2-C57D-4376-9DA7-42A48EC54BDD}" type="presOf" srcId="{C0369925-F908-4917-AF5A-DBB761D96E4D}" destId="{CC788E27-DF6E-4EAD-8154-D38AF4854BA0}" srcOrd="0" destOrd="0" presId="urn:microsoft.com/office/officeart/2005/8/layout/vProcess5"/>
    <dgm:cxn modelId="{15C4C74A-505A-412A-9190-CB7742AD1FD9}" type="presOf" srcId="{96566E63-62C5-4B5F-8CFB-D2A893105047}" destId="{E7110A04-E678-4062-B2FB-99C0D6BD38B5}" srcOrd="1" destOrd="0" presId="urn:microsoft.com/office/officeart/2005/8/layout/vProcess5"/>
    <dgm:cxn modelId="{AEC7D095-6847-49D3-B7AC-79A774720DEA}" type="presOf" srcId="{BB7F96F6-1C52-4F09-8E2A-8BEDEAE4AB6F}" destId="{C3BFB14C-8D84-4A15-929E-9247772D7767}" srcOrd="0" destOrd="0" presId="urn:microsoft.com/office/officeart/2005/8/layout/vProcess5"/>
    <dgm:cxn modelId="{5DBA3279-DD92-44EF-9F16-921FBEA482B8}" type="presParOf" srcId="{91C78715-1DFD-4415-8AEB-51B80918C16E}" destId="{8DF76468-2D75-4265-979E-DA4F7AE2517E}" srcOrd="0" destOrd="0" presId="urn:microsoft.com/office/officeart/2005/8/layout/vProcess5"/>
    <dgm:cxn modelId="{0051B340-122B-402B-9C2E-5178D421AC27}" type="presParOf" srcId="{91C78715-1DFD-4415-8AEB-51B80918C16E}" destId="{BBC7F657-EA4C-453A-89D2-A3C8D35957AA}" srcOrd="1" destOrd="0" presId="urn:microsoft.com/office/officeart/2005/8/layout/vProcess5"/>
    <dgm:cxn modelId="{1FB441C1-6689-4E59-9104-03DDB0F898B1}" type="presParOf" srcId="{91C78715-1DFD-4415-8AEB-51B80918C16E}" destId="{CC788E27-DF6E-4EAD-8154-D38AF4854BA0}" srcOrd="2" destOrd="0" presId="urn:microsoft.com/office/officeart/2005/8/layout/vProcess5"/>
    <dgm:cxn modelId="{6E21669B-47B0-4CBC-8597-7708FDFBF0E3}" type="presParOf" srcId="{91C78715-1DFD-4415-8AEB-51B80918C16E}" destId="{D3856409-2108-437A-8633-0449067618F7}" srcOrd="3" destOrd="0" presId="urn:microsoft.com/office/officeart/2005/8/layout/vProcess5"/>
    <dgm:cxn modelId="{51073E33-BDEF-4B01-A723-58CECB17520B}" type="presParOf" srcId="{91C78715-1DFD-4415-8AEB-51B80918C16E}" destId="{564047AC-794F-4433-8C25-314573DB115D}" srcOrd="4" destOrd="0" presId="urn:microsoft.com/office/officeart/2005/8/layout/vProcess5"/>
    <dgm:cxn modelId="{9EC79D6E-2383-4F0E-B3A6-4DD82716D4B1}" type="presParOf" srcId="{91C78715-1DFD-4415-8AEB-51B80918C16E}" destId="{C3BFB14C-8D84-4A15-929E-9247772D7767}" srcOrd="5" destOrd="0" presId="urn:microsoft.com/office/officeart/2005/8/layout/vProcess5"/>
    <dgm:cxn modelId="{40479161-2E69-4BBB-BD04-2BDF763C586E}" type="presParOf" srcId="{91C78715-1DFD-4415-8AEB-51B80918C16E}" destId="{0125B33F-E0ED-4E0E-B17C-FE0F60BDAE27}" srcOrd="6" destOrd="0" presId="urn:microsoft.com/office/officeart/2005/8/layout/vProcess5"/>
    <dgm:cxn modelId="{7F5064E7-90D6-4272-A6C7-3C20C1483F66}" type="presParOf" srcId="{91C78715-1DFD-4415-8AEB-51B80918C16E}" destId="{F503E036-95E6-410D-9446-D772BFD32F33}" srcOrd="7" destOrd="0" presId="urn:microsoft.com/office/officeart/2005/8/layout/vProcess5"/>
    <dgm:cxn modelId="{423D7BEA-265A-48B7-AAFF-DF49B46F499F}" type="presParOf" srcId="{91C78715-1DFD-4415-8AEB-51B80918C16E}" destId="{E7110A04-E678-4062-B2FB-99C0D6BD38B5}"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5FE0FB2-26B4-4546-8893-A7708BA06D4D}"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s-ES"/>
        </a:p>
      </dgm:t>
    </dgm:pt>
    <dgm:pt modelId="{32141B05-CA6D-4207-B67F-DAD56FC4E3E7}">
      <dgm:prSet/>
      <dgm:spPr>
        <a:solidFill>
          <a:srgbClr val="002060"/>
        </a:solidFill>
      </dgm:spPr>
      <dgm:t>
        <a:bodyPr/>
        <a:lstStyle/>
        <a:p>
          <a:pPr rtl="0"/>
          <a:r>
            <a:rPr lang="es-ES" dirty="0" smtClean="0"/>
            <a:t>Interfiere en el desarrollo de la decidua, alterando su receptividad para la implantación del </a:t>
          </a:r>
          <a:r>
            <a:rPr lang="es-ES" dirty="0" err="1" smtClean="0"/>
            <a:t>blastocisto</a:t>
          </a:r>
          <a:r>
            <a:rPr lang="es-ES" dirty="0" smtClean="0"/>
            <a:t>.</a:t>
          </a:r>
          <a:endParaRPr lang="es-ES" dirty="0"/>
        </a:p>
      </dgm:t>
    </dgm:pt>
    <dgm:pt modelId="{27BA3DDB-C759-4B2B-829E-384F752CC0AA}" type="parTrans" cxnId="{1228F7D8-27E0-48FD-B2D0-27C100B139ED}">
      <dgm:prSet/>
      <dgm:spPr/>
      <dgm:t>
        <a:bodyPr/>
        <a:lstStyle/>
        <a:p>
          <a:endParaRPr lang="es-ES"/>
        </a:p>
      </dgm:t>
    </dgm:pt>
    <dgm:pt modelId="{0D08189C-FC38-4E09-ABAF-2BD252DCEF56}" type="sibTrans" cxnId="{1228F7D8-27E0-48FD-B2D0-27C100B139ED}">
      <dgm:prSet/>
      <dgm:spPr/>
      <dgm:t>
        <a:bodyPr/>
        <a:lstStyle/>
        <a:p>
          <a:endParaRPr lang="es-ES"/>
        </a:p>
      </dgm:t>
    </dgm:pt>
    <dgm:pt modelId="{6F63CE94-2033-447D-98F5-CC10E511D07F}">
      <dgm:prSet/>
      <dgm:spPr>
        <a:solidFill>
          <a:srgbClr val="002060"/>
        </a:solidFill>
      </dgm:spPr>
      <dgm:t>
        <a:bodyPr/>
        <a:lstStyle/>
        <a:p>
          <a:pPr rtl="0"/>
          <a:r>
            <a:rPr lang="es-ES" dirty="0" smtClean="0"/>
            <a:t>Altera la secreción glandular del útero (decidua), implicada en el mantenimiento del embrión implantado.</a:t>
          </a:r>
          <a:endParaRPr lang="es-ES" dirty="0"/>
        </a:p>
      </dgm:t>
    </dgm:pt>
    <dgm:pt modelId="{D63A413B-F115-4E07-90A7-13AD68749559}" type="parTrans" cxnId="{64028F5F-243B-44D1-9556-6B6D19256338}">
      <dgm:prSet/>
      <dgm:spPr/>
      <dgm:t>
        <a:bodyPr/>
        <a:lstStyle/>
        <a:p>
          <a:endParaRPr lang="es-ES"/>
        </a:p>
      </dgm:t>
    </dgm:pt>
    <dgm:pt modelId="{7E6F85E6-2298-4D98-BD1E-CC451C3CB9EB}" type="sibTrans" cxnId="{64028F5F-243B-44D1-9556-6B6D19256338}">
      <dgm:prSet/>
      <dgm:spPr/>
      <dgm:t>
        <a:bodyPr/>
        <a:lstStyle/>
        <a:p>
          <a:endParaRPr lang="es-ES"/>
        </a:p>
      </dgm:t>
    </dgm:pt>
    <dgm:pt modelId="{3174640D-A483-4833-B7F7-27D2E5A24748}">
      <dgm:prSet/>
      <dgm:spPr>
        <a:solidFill>
          <a:srgbClr val="002060"/>
        </a:solidFill>
      </dgm:spPr>
      <dgm:t>
        <a:bodyPr/>
        <a:lstStyle/>
        <a:p>
          <a:pPr rtl="0"/>
          <a:r>
            <a:rPr lang="es-ES" dirty="0" smtClean="0"/>
            <a:t>Favorece el retorno de las contracciones uterinas espontáneas.</a:t>
          </a:r>
          <a:endParaRPr lang="es-ES" dirty="0"/>
        </a:p>
      </dgm:t>
    </dgm:pt>
    <dgm:pt modelId="{4DE4374B-2205-4BD6-8CDA-4D22964E77CA}" type="parTrans" cxnId="{B50E4F90-810D-4552-9C29-1EFBE5E6054C}">
      <dgm:prSet/>
      <dgm:spPr/>
      <dgm:t>
        <a:bodyPr/>
        <a:lstStyle/>
        <a:p>
          <a:endParaRPr lang="es-ES"/>
        </a:p>
      </dgm:t>
    </dgm:pt>
    <dgm:pt modelId="{FF63BB9C-4C90-4127-A299-4D1CD7E3C2EF}" type="sibTrans" cxnId="{B50E4F90-810D-4552-9C29-1EFBE5E6054C}">
      <dgm:prSet/>
      <dgm:spPr/>
      <dgm:t>
        <a:bodyPr/>
        <a:lstStyle/>
        <a:p>
          <a:endParaRPr lang="es-ES"/>
        </a:p>
      </dgm:t>
    </dgm:pt>
    <dgm:pt modelId="{4BA0E4F3-7D96-41DF-A0EF-2168C05CEFB4}">
      <dgm:prSet custT="1"/>
      <dgm:spPr>
        <a:solidFill>
          <a:srgbClr val="002060"/>
        </a:solidFill>
      </dgm:spPr>
      <dgm:t>
        <a:bodyPr/>
        <a:lstStyle/>
        <a:p>
          <a:pPr rtl="0"/>
          <a:r>
            <a:rPr lang="es-ES" sz="2400" dirty="0" smtClean="0"/>
            <a:t>Interfiere en la </a:t>
          </a:r>
          <a:r>
            <a:rPr lang="es-ES" sz="2400" dirty="0" err="1" smtClean="0"/>
            <a:t>inmunotolerancia</a:t>
          </a:r>
          <a:r>
            <a:rPr lang="es-ES" sz="2400" dirty="0" smtClean="0"/>
            <a:t> selectiva de la madre hacia el embrión, durante la implantación.		</a:t>
          </a:r>
          <a:r>
            <a:rPr lang="es-ES" sz="1600" i="1" dirty="0" smtClean="0"/>
            <a:t>(</a:t>
          </a:r>
          <a:r>
            <a:rPr lang="es-ES" sz="1600" i="1" dirty="0" err="1" smtClean="0"/>
            <a:t>Miech</a:t>
          </a:r>
          <a:r>
            <a:rPr lang="es-ES" sz="1600" i="1" dirty="0" smtClean="0"/>
            <a:t> Ralph P., 2011)</a:t>
          </a:r>
          <a:endParaRPr lang="es-ES" sz="1600" i="1" dirty="0"/>
        </a:p>
      </dgm:t>
    </dgm:pt>
    <dgm:pt modelId="{C1AA141D-36B9-4869-AB85-738EEBE55722}" type="parTrans" cxnId="{B952E687-A781-44BD-A7AD-9EAA22BF61D3}">
      <dgm:prSet/>
      <dgm:spPr/>
      <dgm:t>
        <a:bodyPr/>
        <a:lstStyle/>
        <a:p>
          <a:endParaRPr lang="es-ES"/>
        </a:p>
      </dgm:t>
    </dgm:pt>
    <dgm:pt modelId="{D07056E3-75B4-46D3-A9B0-59F8A0F63050}" type="sibTrans" cxnId="{B952E687-A781-44BD-A7AD-9EAA22BF61D3}">
      <dgm:prSet/>
      <dgm:spPr/>
      <dgm:t>
        <a:bodyPr/>
        <a:lstStyle/>
        <a:p>
          <a:endParaRPr lang="es-ES"/>
        </a:p>
      </dgm:t>
    </dgm:pt>
    <dgm:pt modelId="{C1134EA0-CE9B-4CCE-9DF6-FB1EE84A52C0}" type="pres">
      <dgm:prSet presAssocID="{C5FE0FB2-26B4-4546-8893-A7708BA06D4D}" presName="linear" presStyleCnt="0">
        <dgm:presLayoutVars>
          <dgm:animLvl val="lvl"/>
          <dgm:resizeHandles val="exact"/>
        </dgm:presLayoutVars>
      </dgm:prSet>
      <dgm:spPr/>
      <dgm:t>
        <a:bodyPr/>
        <a:lstStyle/>
        <a:p>
          <a:endParaRPr lang="es-ES"/>
        </a:p>
      </dgm:t>
    </dgm:pt>
    <dgm:pt modelId="{DBE3DADE-DF03-46B1-A373-F06344C1B294}" type="pres">
      <dgm:prSet presAssocID="{32141B05-CA6D-4207-B67F-DAD56FC4E3E7}" presName="parentText" presStyleLbl="node1" presStyleIdx="0" presStyleCnt="4" custScaleY="53589" custLinFactY="-25202" custLinFactNeighborX="124" custLinFactNeighborY="-100000">
        <dgm:presLayoutVars>
          <dgm:chMax val="0"/>
          <dgm:bulletEnabled val="1"/>
        </dgm:presLayoutVars>
      </dgm:prSet>
      <dgm:spPr/>
      <dgm:t>
        <a:bodyPr/>
        <a:lstStyle/>
        <a:p>
          <a:endParaRPr lang="es-ES"/>
        </a:p>
      </dgm:t>
    </dgm:pt>
    <dgm:pt modelId="{677E5EA5-A900-43C1-AE35-BA1BC9ABC6ED}" type="pres">
      <dgm:prSet presAssocID="{0D08189C-FC38-4E09-ABAF-2BD252DCEF56}" presName="spacer" presStyleCnt="0"/>
      <dgm:spPr/>
    </dgm:pt>
    <dgm:pt modelId="{26491E66-DE6F-4997-B2B6-25D3DF2A6A4C}" type="pres">
      <dgm:prSet presAssocID="{6F63CE94-2033-447D-98F5-CC10E511D07F}" presName="parentText" presStyleLbl="node1" presStyleIdx="1" presStyleCnt="4" custScaleY="49393" custLinFactY="-2796" custLinFactNeighborX="124" custLinFactNeighborY="-100000">
        <dgm:presLayoutVars>
          <dgm:chMax val="0"/>
          <dgm:bulletEnabled val="1"/>
        </dgm:presLayoutVars>
      </dgm:prSet>
      <dgm:spPr/>
      <dgm:t>
        <a:bodyPr/>
        <a:lstStyle/>
        <a:p>
          <a:endParaRPr lang="es-ES"/>
        </a:p>
      </dgm:t>
    </dgm:pt>
    <dgm:pt modelId="{EAF87130-F7DA-4336-AD67-66F1288F9F6D}" type="pres">
      <dgm:prSet presAssocID="{7E6F85E6-2298-4D98-BD1E-CC451C3CB9EB}" presName="spacer" presStyleCnt="0"/>
      <dgm:spPr/>
    </dgm:pt>
    <dgm:pt modelId="{9C2409E0-ACEC-4ABC-8D6D-63CE3BD2CA82}" type="pres">
      <dgm:prSet presAssocID="{3174640D-A483-4833-B7F7-27D2E5A24748}" presName="parentText" presStyleLbl="node1" presStyleIdx="2" presStyleCnt="4" custScaleY="46466" custLinFactNeighborX="124" custLinFactNeighborY="21799">
        <dgm:presLayoutVars>
          <dgm:chMax val="0"/>
          <dgm:bulletEnabled val="1"/>
        </dgm:presLayoutVars>
      </dgm:prSet>
      <dgm:spPr/>
      <dgm:t>
        <a:bodyPr/>
        <a:lstStyle/>
        <a:p>
          <a:endParaRPr lang="es-ES"/>
        </a:p>
      </dgm:t>
    </dgm:pt>
    <dgm:pt modelId="{38648170-265D-4F43-BA80-CCA5DAB26AE7}" type="pres">
      <dgm:prSet presAssocID="{FF63BB9C-4C90-4127-A299-4D1CD7E3C2EF}" presName="spacer" presStyleCnt="0"/>
      <dgm:spPr/>
    </dgm:pt>
    <dgm:pt modelId="{69AEBC62-C461-47D6-93E4-4C3234CE51C9}" type="pres">
      <dgm:prSet presAssocID="{4BA0E4F3-7D96-41DF-A0EF-2168C05CEFB4}" presName="parentText" presStyleLbl="node1" presStyleIdx="3" presStyleCnt="4" custScaleY="53589" custLinFactY="4451" custLinFactNeighborX="124" custLinFactNeighborY="100000">
        <dgm:presLayoutVars>
          <dgm:chMax val="0"/>
          <dgm:bulletEnabled val="1"/>
        </dgm:presLayoutVars>
      </dgm:prSet>
      <dgm:spPr/>
      <dgm:t>
        <a:bodyPr/>
        <a:lstStyle/>
        <a:p>
          <a:endParaRPr lang="es-ES"/>
        </a:p>
      </dgm:t>
    </dgm:pt>
  </dgm:ptLst>
  <dgm:cxnLst>
    <dgm:cxn modelId="{7074C6BA-099E-4523-BE5F-626674C83AD9}" type="presOf" srcId="{3174640D-A483-4833-B7F7-27D2E5A24748}" destId="{9C2409E0-ACEC-4ABC-8D6D-63CE3BD2CA82}" srcOrd="0" destOrd="0" presId="urn:microsoft.com/office/officeart/2005/8/layout/vList2"/>
    <dgm:cxn modelId="{64028F5F-243B-44D1-9556-6B6D19256338}" srcId="{C5FE0FB2-26B4-4546-8893-A7708BA06D4D}" destId="{6F63CE94-2033-447D-98F5-CC10E511D07F}" srcOrd="1" destOrd="0" parTransId="{D63A413B-F115-4E07-90A7-13AD68749559}" sibTransId="{7E6F85E6-2298-4D98-BD1E-CC451C3CB9EB}"/>
    <dgm:cxn modelId="{30FE7704-D07B-409E-8886-624487A4E1DE}" type="presOf" srcId="{32141B05-CA6D-4207-B67F-DAD56FC4E3E7}" destId="{DBE3DADE-DF03-46B1-A373-F06344C1B294}" srcOrd="0" destOrd="0" presId="urn:microsoft.com/office/officeart/2005/8/layout/vList2"/>
    <dgm:cxn modelId="{827F58A1-29F6-4BA4-93D2-01ADAD930C35}" type="presOf" srcId="{C5FE0FB2-26B4-4546-8893-A7708BA06D4D}" destId="{C1134EA0-CE9B-4CCE-9DF6-FB1EE84A52C0}" srcOrd="0" destOrd="0" presId="urn:microsoft.com/office/officeart/2005/8/layout/vList2"/>
    <dgm:cxn modelId="{B50E4F90-810D-4552-9C29-1EFBE5E6054C}" srcId="{C5FE0FB2-26B4-4546-8893-A7708BA06D4D}" destId="{3174640D-A483-4833-B7F7-27D2E5A24748}" srcOrd="2" destOrd="0" parTransId="{4DE4374B-2205-4BD6-8CDA-4D22964E77CA}" sibTransId="{FF63BB9C-4C90-4127-A299-4D1CD7E3C2EF}"/>
    <dgm:cxn modelId="{2C25D286-BC71-454A-8A15-5F8107264EB1}" type="presOf" srcId="{6F63CE94-2033-447D-98F5-CC10E511D07F}" destId="{26491E66-DE6F-4997-B2B6-25D3DF2A6A4C}" srcOrd="0" destOrd="0" presId="urn:microsoft.com/office/officeart/2005/8/layout/vList2"/>
    <dgm:cxn modelId="{B952E687-A781-44BD-A7AD-9EAA22BF61D3}" srcId="{C5FE0FB2-26B4-4546-8893-A7708BA06D4D}" destId="{4BA0E4F3-7D96-41DF-A0EF-2168C05CEFB4}" srcOrd="3" destOrd="0" parTransId="{C1AA141D-36B9-4869-AB85-738EEBE55722}" sibTransId="{D07056E3-75B4-46D3-A9B0-59F8A0F63050}"/>
    <dgm:cxn modelId="{3A82AE73-BEC9-4EE5-8FE4-2EFE50803C9A}" type="presOf" srcId="{4BA0E4F3-7D96-41DF-A0EF-2168C05CEFB4}" destId="{69AEBC62-C461-47D6-93E4-4C3234CE51C9}" srcOrd="0" destOrd="0" presId="urn:microsoft.com/office/officeart/2005/8/layout/vList2"/>
    <dgm:cxn modelId="{1228F7D8-27E0-48FD-B2D0-27C100B139ED}" srcId="{C5FE0FB2-26B4-4546-8893-A7708BA06D4D}" destId="{32141B05-CA6D-4207-B67F-DAD56FC4E3E7}" srcOrd="0" destOrd="0" parTransId="{27BA3DDB-C759-4B2B-829E-384F752CC0AA}" sibTransId="{0D08189C-FC38-4E09-ABAF-2BD252DCEF56}"/>
    <dgm:cxn modelId="{4B9D80D5-4684-4FB1-B535-CE728E98C0D1}" type="presParOf" srcId="{C1134EA0-CE9B-4CCE-9DF6-FB1EE84A52C0}" destId="{DBE3DADE-DF03-46B1-A373-F06344C1B294}" srcOrd="0" destOrd="0" presId="urn:microsoft.com/office/officeart/2005/8/layout/vList2"/>
    <dgm:cxn modelId="{749F6651-CD2B-4A87-BD6C-EAFD788E9475}" type="presParOf" srcId="{C1134EA0-CE9B-4CCE-9DF6-FB1EE84A52C0}" destId="{677E5EA5-A900-43C1-AE35-BA1BC9ABC6ED}" srcOrd="1" destOrd="0" presId="urn:microsoft.com/office/officeart/2005/8/layout/vList2"/>
    <dgm:cxn modelId="{64880389-8385-40D3-85A5-E3E0F8330A6C}" type="presParOf" srcId="{C1134EA0-CE9B-4CCE-9DF6-FB1EE84A52C0}" destId="{26491E66-DE6F-4997-B2B6-25D3DF2A6A4C}" srcOrd="2" destOrd="0" presId="urn:microsoft.com/office/officeart/2005/8/layout/vList2"/>
    <dgm:cxn modelId="{6088F828-B580-44D2-A68D-16951AC49D75}" type="presParOf" srcId="{C1134EA0-CE9B-4CCE-9DF6-FB1EE84A52C0}" destId="{EAF87130-F7DA-4336-AD67-66F1288F9F6D}" srcOrd="3" destOrd="0" presId="urn:microsoft.com/office/officeart/2005/8/layout/vList2"/>
    <dgm:cxn modelId="{C0262BF0-98A1-47E4-8906-A7D7B8754610}" type="presParOf" srcId="{C1134EA0-CE9B-4CCE-9DF6-FB1EE84A52C0}" destId="{9C2409E0-ACEC-4ABC-8D6D-63CE3BD2CA82}" srcOrd="4" destOrd="0" presId="urn:microsoft.com/office/officeart/2005/8/layout/vList2"/>
    <dgm:cxn modelId="{3EBCF56D-33AB-478A-86A7-CDBFF3AF598C}" type="presParOf" srcId="{C1134EA0-CE9B-4CCE-9DF6-FB1EE84A52C0}" destId="{38648170-265D-4F43-BA80-CCA5DAB26AE7}" srcOrd="5" destOrd="0" presId="urn:microsoft.com/office/officeart/2005/8/layout/vList2"/>
    <dgm:cxn modelId="{A0373D00-80D7-4049-8625-9D2B20E763FB}" type="presParOf" srcId="{C1134EA0-CE9B-4CCE-9DF6-FB1EE84A52C0}" destId="{69AEBC62-C461-47D6-93E4-4C3234CE51C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2E665C-2DBB-49F9-8C8B-53F979D17789}">
      <dsp:nvSpPr>
        <dsp:cNvPr id="0" name=""/>
        <dsp:cNvSpPr/>
      </dsp:nvSpPr>
      <dsp:spPr>
        <a:xfrm>
          <a:off x="57207" y="466"/>
          <a:ext cx="8389505" cy="118044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rtl="0">
            <a:lnSpc>
              <a:spcPct val="90000"/>
            </a:lnSpc>
            <a:spcBef>
              <a:spcPct val="0"/>
            </a:spcBef>
            <a:spcAft>
              <a:spcPct val="35000"/>
            </a:spcAft>
          </a:pPr>
          <a:r>
            <a:rPr lang="es-ES" sz="2800" kern="1200" dirty="0" smtClean="0"/>
            <a:t>Estudio de las características farmacológicas del nuevo anticonceptivo de emergencia “</a:t>
          </a:r>
          <a:r>
            <a:rPr lang="es-ES" sz="2800" kern="1200" dirty="0" err="1" smtClean="0"/>
            <a:t>Ulipristal</a:t>
          </a:r>
          <a:r>
            <a:rPr lang="es-ES" sz="2800" kern="1200" dirty="0" smtClean="0"/>
            <a:t> acetato”,  que permita un análisis de:</a:t>
          </a:r>
          <a:endParaRPr lang="es-ES" sz="2800" kern="1200" dirty="0"/>
        </a:p>
      </dsp:txBody>
      <dsp:txXfrm>
        <a:off x="91781" y="35040"/>
        <a:ext cx="8320357" cy="1111301"/>
      </dsp:txXfrm>
    </dsp:sp>
    <dsp:sp modelId="{3A81626B-448C-471B-9929-E906A184712D}">
      <dsp:nvSpPr>
        <dsp:cNvPr id="0" name=""/>
        <dsp:cNvSpPr/>
      </dsp:nvSpPr>
      <dsp:spPr>
        <a:xfrm>
          <a:off x="896157" y="1180916"/>
          <a:ext cx="838950" cy="678123"/>
        </a:xfrm>
        <a:custGeom>
          <a:avLst/>
          <a:gdLst/>
          <a:ahLst/>
          <a:cxnLst/>
          <a:rect l="0" t="0" r="0" b="0"/>
          <a:pathLst>
            <a:path>
              <a:moveTo>
                <a:pt x="0" y="0"/>
              </a:moveTo>
              <a:lnTo>
                <a:pt x="0" y="678123"/>
              </a:lnTo>
              <a:lnTo>
                <a:pt x="838950" y="678123"/>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2CE0FED-0BA2-484F-B9B7-C9A9C0AADBD7}">
      <dsp:nvSpPr>
        <dsp:cNvPr id="0" name=""/>
        <dsp:cNvSpPr/>
      </dsp:nvSpPr>
      <dsp:spPr>
        <a:xfrm>
          <a:off x="1735108" y="1406957"/>
          <a:ext cx="6267218" cy="90416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kern="1200" smtClean="0"/>
            <a:t>Mecanismos de acción</a:t>
          </a:r>
          <a:endParaRPr lang="es-ES" sz="2500" kern="1200"/>
        </a:p>
      </dsp:txBody>
      <dsp:txXfrm>
        <a:off x="1761590" y="1433439"/>
        <a:ext cx="6214254" cy="851200"/>
      </dsp:txXfrm>
    </dsp:sp>
    <dsp:sp modelId="{3C59C661-00C9-4DEA-B94C-3FD0BDAF46B4}">
      <dsp:nvSpPr>
        <dsp:cNvPr id="0" name=""/>
        <dsp:cNvSpPr/>
      </dsp:nvSpPr>
      <dsp:spPr>
        <a:xfrm>
          <a:off x="896157" y="1180916"/>
          <a:ext cx="838950" cy="1808328"/>
        </a:xfrm>
        <a:custGeom>
          <a:avLst/>
          <a:gdLst/>
          <a:ahLst/>
          <a:cxnLst/>
          <a:rect l="0" t="0" r="0" b="0"/>
          <a:pathLst>
            <a:path>
              <a:moveTo>
                <a:pt x="0" y="0"/>
              </a:moveTo>
              <a:lnTo>
                <a:pt x="0" y="1808328"/>
              </a:lnTo>
              <a:lnTo>
                <a:pt x="838950" y="1808328"/>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5CA661-688D-43B6-A3BA-759E19C2963A}">
      <dsp:nvSpPr>
        <dsp:cNvPr id="0" name=""/>
        <dsp:cNvSpPr/>
      </dsp:nvSpPr>
      <dsp:spPr>
        <a:xfrm>
          <a:off x="1735108" y="2537163"/>
          <a:ext cx="6267218" cy="90416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kern="1200" smtClean="0"/>
            <a:t>Consecuencias de su utilización desde el punto de vista clínico</a:t>
          </a:r>
          <a:endParaRPr lang="es-ES" sz="2500" kern="1200"/>
        </a:p>
      </dsp:txBody>
      <dsp:txXfrm>
        <a:off x="1761590" y="2563645"/>
        <a:ext cx="6214254" cy="851200"/>
      </dsp:txXfrm>
    </dsp:sp>
    <dsp:sp modelId="{5D4E26A1-39BB-4EBA-9556-23BB65E09728}">
      <dsp:nvSpPr>
        <dsp:cNvPr id="0" name=""/>
        <dsp:cNvSpPr/>
      </dsp:nvSpPr>
      <dsp:spPr>
        <a:xfrm>
          <a:off x="896157" y="1180916"/>
          <a:ext cx="838950" cy="2938534"/>
        </a:xfrm>
        <a:custGeom>
          <a:avLst/>
          <a:gdLst/>
          <a:ahLst/>
          <a:cxnLst/>
          <a:rect l="0" t="0" r="0" b="0"/>
          <a:pathLst>
            <a:path>
              <a:moveTo>
                <a:pt x="0" y="0"/>
              </a:moveTo>
              <a:lnTo>
                <a:pt x="0" y="2938534"/>
              </a:lnTo>
              <a:lnTo>
                <a:pt x="838950" y="2938534"/>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1A3CEB2-4D9E-4AB3-950A-EFC8D150BB38}">
      <dsp:nvSpPr>
        <dsp:cNvPr id="0" name=""/>
        <dsp:cNvSpPr/>
      </dsp:nvSpPr>
      <dsp:spPr>
        <a:xfrm>
          <a:off x="1735108" y="3667368"/>
          <a:ext cx="6267218" cy="90416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u="sng" kern="1200" smtClean="0"/>
            <a:t>Valoración ética</a:t>
          </a:r>
          <a:r>
            <a:rPr lang="es-ES" sz="2500" kern="1200" smtClean="0"/>
            <a:t>, fundamentada en las evidencias científicas existentes hasta la fecha. </a:t>
          </a:r>
          <a:endParaRPr lang="es-ES" sz="2500" kern="1200"/>
        </a:p>
      </dsp:txBody>
      <dsp:txXfrm>
        <a:off x="1761590" y="3693850"/>
        <a:ext cx="6214254" cy="8512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C245C-5D2E-4A24-8358-A021FC93DF23}">
      <dsp:nvSpPr>
        <dsp:cNvPr id="0" name=""/>
        <dsp:cNvSpPr/>
      </dsp:nvSpPr>
      <dsp:spPr>
        <a:xfrm>
          <a:off x="0" y="72007"/>
          <a:ext cx="8229600" cy="5184576"/>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just" defTabSz="1155700" rtl="0">
            <a:lnSpc>
              <a:spcPct val="90000"/>
            </a:lnSpc>
            <a:spcBef>
              <a:spcPct val="0"/>
            </a:spcBef>
            <a:spcAft>
              <a:spcPct val="35000"/>
            </a:spcAft>
          </a:pPr>
          <a:r>
            <a:rPr lang="en-US" sz="2600" kern="1200" dirty="0" smtClean="0"/>
            <a:t>“In conclusion, the mechanism of action, as claimed in 5.1 of the SPC “The primary mechanism of action is thought to be inhibition or delay of ovulation, but alterations to the endometrium may also contribute to the efficacy of the product”, is sufficiently documented.”</a:t>
          </a:r>
        </a:p>
        <a:p>
          <a:pPr lvl="0" defTabSz="1155700" rtl="0">
            <a:lnSpc>
              <a:spcPct val="90000"/>
            </a:lnSpc>
            <a:spcBef>
              <a:spcPct val="0"/>
            </a:spcBef>
            <a:spcAft>
              <a:spcPct val="35000"/>
            </a:spcAft>
          </a:pPr>
          <a:r>
            <a:rPr lang="es-ES" sz="1800" i="1" kern="1200" dirty="0" smtClean="0"/>
            <a:t>CHMP* </a:t>
          </a:r>
          <a:r>
            <a:rPr lang="es-ES" sz="1800" i="1" kern="1200" dirty="0" err="1" smtClean="0"/>
            <a:t>assessment</a:t>
          </a:r>
          <a:r>
            <a:rPr lang="es-ES" sz="1800" i="1" kern="1200" dirty="0" smtClean="0"/>
            <a:t> </a:t>
          </a:r>
          <a:r>
            <a:rPr lang="es-ES" sz="1800" i="1" kern="1200" dirty="0" err="1" smtClean="0"/>
            <a:t>report</a:t>
          </a:r>
          <a:r>
            <a:rPr lang="es-ES" sz="1800" i="1" kern="1200" dirty="0" smtClean="0"/>
            <a:t> </a:t>
          </a:r>
          <a:r>
            <a:rPr lang="es-ES" sz="1800" i="1" kern="1200" dirty="0" err="1" smtClean="0"/>
            <a:t>for</a:t>
          </a:r>
          <a:r>
            <a:rPr lang="es-ES" sz="1800" i="1" kern="1200" dirty="0" smtClean="0"/>
            <a:t> </a:t>
          </a:r>
          <a:r>
            <a:rPr lang="es-ES" sz="1800" i="1" kern="1200" dirty="0" err="1" smtClean="0"/>
            <a:t>Ellaone</a:t>
          </a:r>
          <a:r>
            <a:rPr lang="es-ES" sz="1800" i="1" kern="1200" dirty="0" smtClean="0"/>
            <a:t> International </a:t>
          </a:r>
          <a:r>
            <a:rPr lang="es-ES" sz="1800" i="1" kern="1200" dirty="0" err="1" smtClean="0"/>
            <a:t>Nonproprietary</a:t>
          </a:r>
          <a:r>
            <a:rPr lang="es-ES" sz="1800" i="1" kern="1200" dirty="0" smtClean="0"/>
            <a:t> </a:t>
          </a:r>
          <a:r>
            <a:rPr lang="es-ES" sz="1800" i="1" kern="1200" dirty="0" err="1" smtClean="0"/>
            <a:t>Name</a:t>
          </a:r>
          <a:r>
            <a:rPr lang="es-ES" sz="1800" i="1" kern="1200" dirty="0" smtClean="0"/>
            <a:t>: ulipristal </a:t>
          </a:r>
          <a:r>
            <a:rPr lang="es-ES" sz="1800" i="1" kern="1200" dirty="0" err="1" smtClean="0"/>
            <a:t>acetate</a:t>
          </a:r>
          <a:r>
            <a:rPr lang="es-ES" sz="1800" i="1" kern="1200" dirty="0" smtClean="0"/>
            <a:t> </a:t>
          </a:r>
          <a:r>
            <a:rPr lang="es-ES" sz="1800" i="1" kern="1200" dirty="0" err="1" smtClean="0"/>
            <a:t>Procedure</a:t>
          </a:r>
          <a:r>
            <a:rPr lang="es-ES" sz="1800" i="1" kern="1200" dirty="0" smtClean="0"/>
            <a:t> No. EMA/H/C/001027</a:t>
          </a:r>
        </a:p>
        <a:p>
          <a:pPr lvl="0" defTabSz="1155700" rtl="0">
            <a:lnSpc>
              <a:spcPct val="90000"/>
            </a:lnSpc>
            <a:spcBef>
              <a:spcPct val="0"/>
            </a:spcBef>
            <a:spcAft>
              <a:spcPct val="35000"/>
            </a:spcAft>
          </a:pPr>
          <a:r>
            <a:rPr lang="es-ES" sz="1400" b="0" i="1" kern="1200" dirty="0" smtClean="0"/>
            <a:t>*</a:t>
          </a:r>
          <a:r>
            <a:rPr lang="en-US" sz="1400" b="0" i="1" kern="1200" dirty="0" smtClean="0"/>
            <a:t>Committee for Medicinal Products for Human Use (CHMP)</a:t>
          </a:r>
        </a:p>
        <a:p>
          <a:pPr lvl="0" defTabSz="1155700" rtl="0">
            <a:lnSpc>
              <a:spcPct val="90000"/>
            </a:lnSpc>
            <a:spcBef>
              <a:spcPct val="0"/>
            </a:spcBef>
            <a:spcAft>
              <a:spcPct val="35000"/>
            </a:spcAft>
          </a:pPr>
          <a:endParaRPr lang="es-ES" sz="1400" kern="1200" dirty="0" smtClean="0"/>
        </a:p>
        <a:p>
          <a:pPr lvl="0" defTabSz="1155700" rtl="0">
            <a:lnSpc>
              <a:spcPct val="90000"/>
            </a:lnSpc>
            <a:spcBef>
              <a:spcPct val="0"/>
            </a:spcBef>
            <a:spcAft>
              <a:spcPct val="35000"/>
            </a:spcAft>
          </a:pPr>
          <a:r>
            <a:rPr lang="es-ES" sz="1400" kern="1200" dirty="0" smtClean="0"/>
            <a:t>“Su mecanismo de acción principal es la inhibición o el retraso de la ovulación, pero las alteraciones que produce en el endometrio pueden contribuir también a la eficacia del medicamento”</a:t>
          </a:r>
        </a:p>
        <a:p>
          <a:pPr lvl="0" defTabSz="1155700" rtl="0">
            <a:lnSpc>
              <a:spcPct val="90000"/>
            </a:lnSpc>
            <a:spcBef>
              <a:spcPct val="0"/>
            </a:spcBef>
            <a:spcAft>
              <a:spcPct val="35000"/>
            </a:spcAft>
          </a:pPr>
          <a:r>
            <a:rPr lang="en-US" sz="1400" i="1" kern="1200" dirty="0" smtClean="0"/>
            <a:t>(European Medicines Agency. Evaluation of Medicines for Human Use. 2009 </a:t>
          </a:r>
          <a:r>
            <a:rPr lang="en-US" sz="1400" i="1" kern="1200" dirty="0" err="1" smtClean="0"/>
            <a:t>Doc.Ref</a:t>
          </a:r>
          <a:r>
            <a:rPr lang="en-US" sz="1400" i="1" kern="1200" dirty="0" smtClean="0"/>
            <a:t>.: EMA/261787/2009)</a:t>
          </a:r>
          <a:endParaRPr lang="es-ES" sz="1400" i="1" kern="1200" dirty="0" smtClean="0"/>
        </a:p>
        <a:p>
          <a:pPr lvl="0" defTabSz="1155700" rtl="0">
            <a:lnSpc>
              <a:spcPct val="90000"/>
            </a:lnSpc>
            <a:spcBef>
              <a:spcPct val="0"/>
            </a:spcBef>
            <a:spcAft>
              <a:spcPct val="35000"/>
            </a:spcAft>
          </a:pPr>
          <a:endParaRPr lang="es-ES" sz="1400" b="0" i="1" kern="1200" dirty="0"/>
        </a:p>
      </dsp:txBody>
      <dsp:txXfrm>
        <a:off x="253090" y="325097"/>
        <a:ext cx="7723420" cy="46783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82F12-74BB-4DFF-9A81-9F1F63A211B2}">
      <dsp:nvSpPr>
        <dsp:cNvPr id="0" name=""/>
        <dsp:cNvSpPr/>
      </dsp:nvSpPr>
      <dsp:spPr>
        <a:xfrm>
          <a:off x="0" y="0"/>
          <a:ext cx="8229600" cy="151039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s-ES" sz="2700" kern="1200" smtClean="0"/>
            <a:t>La verdadera “salud sexual y reproductiva” requiere una sólida formación humana, tanto científica como ética. </a:t>
          </a:r>
          <a:endParaRPr lang="es-ES" sz="2700" kern="1200"/>
        </a:p>
      </dsp:txBody>
      <dsp:txXfrm>
        <a:off x="73731" y="73731"/>
        <a:ext cx="8082138" cy="1362934"/>
      </dsp:txXfrm>
    </dsp:sp>
    <dsp:sp modelId="{26534B98-0CC3-486F-B8BD-CC86C3FDE48A}">
      <dsp:nvSpPr>
        <dsp:cNvPr id="0" name=""/>
        <dsp:cNvSpPr/>
      </dsp:nvSpPr>
      <dsp:spPr>
        <a:xfrm>
          <a:off x="0" y="1637477"/>
          <a:ext cx="8229600" cy="151039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s-ES" sz="2700" kern="1200" dirty="0" smtClean="0"/>
            <a:t>El paciente necesita estar correctamente formado y verazmente informado para poder elegir libremente.</a:t>
          </a:r>
          <a:endParaRPr lang="es-ES" sz="2700" kern="1200" dirty="0"/>
        </a:p>
      </dsp:txBody>
      <dsp:txXfrm>
        <a:off x="73731" y="1711208"/>
        <a:ext cx="8082138" cy="1362934"/>
      </dsp:txXfrm>
    </dsp:sp>
    <dsp:sp modelId="{289C325B-5545-47F4-AE4E-405860C97A70}">
      <dsp:nvSpPr>
        <dsp:cNvPr id="0" name=""/>
        <dsp:cNvSpPr/>
      </dsp:nvSpPr>
      <dsp:spPr>
        <a:xfrm>
          <a:off x="0" y="3225634"/>
          <a:ext cx="8229600" cy="1510396"/>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s-ES" sz="2700" kern="1200" dirty="0" smtClean="0"/>
            <a:t>Muchas mujeres se abstendrían de utilizar </a:t>
          </a:r>
          <a:r>
            <a:rPr lang="es-ES" sz="2700" kern="1200" dirty="0" err="1" smtClean="0"/>
            <a:t>Ulipristal</a:t>
          </a:r>
          <a:r>
            <a:rPr lang="es-ES" sz="2700" kern="1200" dirty="0" smtClean="0"/>
            <a:t> si conocieran la realidad de su efecto </a:t>
          </a:r>
          <a:r>
            <a:rPr lang="es-ES" sz="2700" kern="1200" dirty="0" err="1" smtClean="0"/>
            <a:t>antiimplantatorio</a:t>
          </a:r>
          <a:r>
            <a:rPr lang="es-ES" sz="2700" kern="1200" dirty="0" smtClean="0"/>
            <a:t>, o sea, </a:t>
          </a:r>
          <a:r>
            <a:rPr lang="es-ES" sz="2700" b="1" u="sng" kern="1200" dirty="0" smtClean="0"/>
            <a:t>abortivo</a:t>
          </a:r>
          <a:r>
            <a:rPr lang="es-ES" sz="2700" kern="1200" dirty="0" smtClean="0"/>
            <a:t> en el genuino sentido de la palabra.</a:t>
          </a:r>
          <a:endParaRPr lang="es-ES" sz="2700" kern="1200" dirty="0"/>
        </a:p>
      </dsp:txBody>
      <dsp:txXfrm>
        <a:off x="73731" y="3299365"/>
        <a:ext cx="8082138" cy="1362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3DADE-DF03-46B1-A373-F06344C1B294}">
      <dsp:nvSpPr>
        <dsp:cNvPr id="0" name=""/>
        <dsp:cNvSpPr/>
      </dsp:nvSpPr>
      <dsp:spPr>
        <a:xfrm>
          <a:off x="0" y="0"/>
          <a:ext cx="8363272" cy="1312740"/>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s-ES" sz="3300" kern="1200" smtClean="0"/>
            <a:t>Modulador selectivo de los receptores de progesterona.</a:t>
          </a:r>
          <a:endParaRPr lang="es-ES" sz="3300" kern="1200"/>
        </a:p>
      </dsp:txBody>
      <dsp:txXfrm>
        <a:off x="64083" y="64083"/>
        <a:ext cx="8235106" cy="1184574"/>
      </dsp:txXfrm>
    </dsp:sp>
    <dsp:sp modelId="{26491E66-DE6F-4997-B2B6-25D3DF2A6A4C}">
      <dsp:nvSpPr>
        <dsp:cNvPr id="0" name=""/>
        <dsp:cNvSpPr/>
      </dsp:nvSpPr>
      <dsp:spPr>
        <a:xfrm>
          <a:off x="0" y="1484299"/>
          <a:ext cx="8363272" cy="1312740"/>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s-ES" sz="3300" kern="1200" smtClean="0"/>
            <a:t>Actividad exclusiva como antagonista de estos receptores en vivo.</a:t>
          </a:r>
          <a:endParaRPr lang="es-ES" sz="3300" kern="1200"/>
        </a:p>
      </dsp:txBody>
      <dsp:txXfrm>
        <a:off x="64083" y="1548382"/>
        <a:ext cx="8235106" cy="1184574"/>
      </dsp:txXfrm>
    </dsp:sp>
    <dsp:sp modelId="{9C2409E0-ACEC-4ABC-8D6D-63CE3BD2CA82}">
      <dsp:nvSpPr>
        <dsp:cNvPr id="0" name=""/>
        <dsp:cNvSpPr/>
      </dsp:nvSpPr>
      <dsp:spPr>
        <a:xfrm>
          <a:off x="0" y="2968599"/>
          <a:ext cx="8363272" cy="1312740"/>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s-ES" sz="3300" kern="1200" dirty="0" smtClean="0"/>
            <a:t>Mecanismo de acción similar a la </a:t>
          </a:r>
          <a:r>
            <a:rPr lang="es-ES" sz="3300" kern="1200" dirty="0" err="1" smtClean="0"/>
            <a:t>mifepristona</a:t>
          </a:r>
          <a:r>
            <a:rPr lang="es-ES" sz="3300" kern="1200" dirty="0" smtClean="0"/>
            <a:t>, pero con menos actividad anti-glucocorticoide.</a:t>
          </a:r>
          <a:endParaRPr lang="es-ES" sz="3300" kern="1200" dirty="0"/>
        </a:p>
      </dsp:txBody>
      <dsp:txXfrm>
        <a:off x="64083" y="3032682"/>
        <a:ext cx="8235106" cy="11845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B075A-BBFC-4E40-9E9A-4C66CCB94543}">
      <dsp:nvSpPr>
        <dsp:cNvPr id="0" name=""/>
        <dsp:cNvSpPr/>
      </dsp:nvSpPr>
      <dsp:spPr>
        <a:xfrm>
          <a:off x="1004" y="29160"/>
          <a:ext cx="2350740" cy="1175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kern="1200" dirty="0" smtClean="0"/>
            <a:t>Administrado en fase folicular:</a:t>
          </a:r>
          <a:endParaRPr lang="es-ES" sz="2500" kern="1200" dirty="0"/>
        </a:p>
      </dsp:txBody>
      <dsp:txXfrm>
        <a:off x="35429" y="63585"/>
        <a:ext cx="2281890" cy="1106520"/>
      </dsp:txXfrm>
    </dsp:sp>
    <dsp:sp modelId="{9184522E-C72B-4B74-BA26-0ADD03C34757}">
      <dsp:nvSpPr>
        <dsp:cNvPr id="0" name=""/>
        <dsp:cNvSpPr/>
      </dsp:nvSpPr>
      <dsp:spPr>
        <a:xfrm>
          <a:off x="236078" y="1204530"/>
          <a:ext cx="235074" cy="881527"/>
        </a:xfrm>
        <a:custGeom>
          <a:avLst/>
          <a:gdLst/>
          <a:ahLst/>
          <a:cxnLst/>
          <a:rect l="0" t="0" r="0" b="0"/>
          <a:pathLst>
            <a:path>
              <a:moveTo>
                <a:pt x="0" y="0"/>
              </a:moveTo>
              <a:lnTo>
                <a:pt x="0" y="881527"/>
              </a:lnTo>
              <a:lnTo>
                <a:pt x="235074" y="8815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6AFE712-67C6-4EAC-8771-B6ED84F57E61}">
      <dsp:nvSpPr>
        <dsp:cNvPr id="0" name=""/>
        <dsp:cNvSpPr/>
      </dsp:nvSpPr>
      <dsp:spPr>
        <a:xfrm>
          <a:off x="471152" y="1498372"/>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Modifica los niveles plasmáticos de LH, Estradiol y Progesterona</a:t>
          </a:r>
          <a:endParaRPr lang="es-ES" sz="1600" kern="1200" dirty="0"/>
        </a:p>
      </dsp:txBody>
      <dsp:txXfrm>
        <a:off x="505577" y="1532797"/>
        <a:ext cx="1811742" cy="1106520"/>
      </dsp:txXfrm>
    </dsp:sp>
    <dsp:sp modelId="{5DE10C8A-1802-4A05-9EEE-D12F0D5422F9}">
      <dsp:nvSpPr>
        <dsp:cNvPr id="0" name=""/>
        <dsp:cNvSpPr/>
      </dsp:nvSpPr>
      <dsp:spPr>
        <a:xfrm>
          <a:off x="236078" y="1204530"/>
          <a:ext cx="235074" cy="2350740"/>
        </a:xfrm>
        <a:custGeom>
          <a:avLst/>
          <a:gdLst/>
          <a:ahLst/>
          <a:cxnLst/>
          <a:rect l="0" t="0" r="0" b="0"/>
          <a:pathLst>
            <a:path>
              <a:moveTo>
                <a:pt x="0" y="0"/>
              </a:moveTo>
              <a:lnTo>
                <a:pt x="0" y="2350740"/>
              </a:lnTo>
              <a:lnTo>
                <a:pt x="235074" y="235074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69700D-70CE-4B14-85EB-B6E1DC285FFB}">
      <dsp:nvSpPr>
        <dsp:cNvPr id="0" name=""/>
        <dsp:cNvSpPr/>
      </dsp:nvSpPr>
      <dsp:spPr>
        <a:xfrm>
          <a:off x="471152" y="2967585"/>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Provoca un retraso en la ovulación</a:t>
          </a:r>
          <a:endParaRPr lang="es-ES" sz="1600" kern="1200" dirty="0"/>
        </a:p>
      </dsp:txBody>
      <dsp:txXfrm>
        <a:off x="505577" y="3002010"/>
        <a:ext cx="1811742" cy="1106520"/>
      </dsp:txXfrm>
    </dsp:sp>
    <dsp:sp modelId="{8B53154B-5EB1-4925-904D-7AA6CBDD0710}">
      <dsp:nvSpPr>
        <dsp:cNvPr id="0" name=""/>
        <dsp:cNvSpPr/>
      </dsp:nvSpPr>
      <dsp:spPr>
        <a:xfrm>
          <a:off x="236078" y="1204530"/>
          <a:ext cx="235074" cy="4008159"/>
        </a:xfrm>
        <a:custGeom>
          <a:avLst/>
          <a:gdLst/>
          <a:ahLst/>
          <a:cxnLst/>
          <a:rect l="0" t="0" r="0" b="0"/>
          <a:pathLst>
            <a:path>
              <a:moveTo>
                <a:pt x="0" y="0"/>
              </a:moveTo>
              <a:lnTo>
                <a:pt x="0" y="4008159"/>
              </a:lnTo>
              <a:lnTo>
                <a:pt x="235074" y="4008159"/>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03CEB25-85CB-4B90-93D1-2E9AA1B4F4ED}">
      <dsp:nvSpPr>
        <dsp:cNvPr id="0" name=""/>
        <dsp:cNvSpPr/>
      </dsp:nvSpPr>
      <dsp:spPr>
        <a:xfrm>
          <a:off x="471152" y="4436798"/>
          <a:ext cx="1880592" cy="155178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Inhibe la maduración endometrial en la fase </a:t>
          </a:r>
          <a:r>
            <a:rPr lang="es-ES" sz="1600" kern="1200" dirty="0" err="1" smtClean="0"/>
            <a:t>luteal</a:t>
          </a:r>
          <a:r>
            <a:rPr lang="es-ES" sz="1600" kern="1200" dirty="0" smtClean="0"/>
            <a:t> en todas la dosis empleadas </a:t>
          </a:r>
          <a:r>
            <a:rPr lang="es-ES" sz="1100" i="1" kern="1200" dirty="0" smtClean="0"/>
            <a:t>(</a:t>
          </a:r>
          <a:r>
            <a:rPr lang="es-ES" sz="1100" i="1" kern="1200" dirty="0" err="1" smtClean="0"/>
            <a:t>Stratton</a:t>
          </a:r>
          <a:r>
            <a:rPr lang="es-ES" sz="1100" i="1" kern="1200" dirty="0" smtClean="0"/>
            <a:t> et al. 2000)</a:t>
          </a:r>
        </a:p>
        <a:p>
          <a:pPr lvl="0" algn="ctr" defTabSz="711200" rtl="0">
            <a:lnSpc>
              <a:spcPct val="90000"/>
            </a:lnSpc>
            <a:spcBef>
              <a:spcPct val="0"/>
            </a:spcBef>
            <a:spcAft>
              <a:spcPct val="35000"/>
            </a:spcAft>
          </a:pPr>
          <a:r>
            <a:rPr lang="es-ES" sz="1100" i="1" kern="1200" dirty="0" smtClean="0"/>
            <a:t>(HRA2914-505) </a:t>
          </a:r>
          <a:endParaRPr lang="es-ES" sz="1100" kern="1200" dirty="0"/>
        </a:p>
      </dsp:txBody>
      <dsp:txXfrm>
        <a:off x="516602" y="4482248"/>
        <a:ext cx="1789692" cy="1460882"/>
      </dsp:txXfrm>
    </dsp:sp>
    <dsp:sp modelId="{C79800D1-DACE-4675-A74A-D5D952032E09}">
      <dsp:nvSpPr>
        <dsp:cNvPr id="0" name=""/>
        <dsp:cNvSpPr/>
      </dsp:nvSpPr>
      <dsp:spPr>
        <a:xfrm>
          <a:off x="2939429" y="29160"/>
          <a:ext cx="2350740" cy="1175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kern="1200" dirty="0" smtClean="0"/>
            <a:t>Administrado en fase </a:t>
          </a:r>
          <a:r>
            <a:rPr lang="es-ES" sz="2500" kern="1200" dirty="0" err="1" smtClean="0"/>
            <a:t>luteínica</a:t>
          </a:r>
          <a:r>
            <a:rPr lang="es-ES" sz="2500" kern="1200" dirty="0" smtClean="0"/>
            <a:t>:</a:t>
          </a:r>
          <a:endParaRPr lang="es-ES" sz="2500" kern="1200" dirty="0"/>
        </a:p>
      </dsp:txBody>
      <dsp:txXfrm>
        <a:off x="2973854" y="63585"/>
        <a:ext cx="2281890" cy="1106520"/>
      </dsp:txXfrm>
    </dsp:sp>
    <dsp:sp modelId="{704D2FB4-9C74-4A65-8772-9D36ECAC75EC}">
      <dsp:nvSpPr>
        <dsp:cNvPr id="0" name=""/>
        <dsp:cNvSpPr/>
      </dsp:nvSpPr>
      <dsp:spPr>
        <a:xfrm>
          <a:off x="3174503" y="1204530"/>
          <a:ext cx="235074" cy="881527"/>
        </a:xfrm>
        <a:custGeom>
          <a:avLst/>
          <a:gdLst/>
          <a:ahLst/>
          <a:cxnLst/>
          <a:rect l="0" t="0" r="0" b="0"/>
          <a:pathLst>
            <a:path>
              <a:moveTo>
                <a:pt x="0" y="0"/>
              </a:moveTo>
              <a:lnTo>
                <a:pt x="0" y="881527"/>
              </a:lnTo>
              <a:lnTo>
                <a:pt x="235074" y="881527"/>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C21756-5DFF-4BAA-833F-FFCA2B472988}">
      <dsp:nvSpPr>
        <dsp:cNvPr id="0" name=""/>
        <dsp:cNvSpPr/>
      </dsp:nvSpPr>
      <dsp:spPr>
        <a:xfrm>
          <a:off x="3409577" y="1498372"/>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Provoca sangrado endometrial prematuro            </a:t>
          </a:r>
          <a:r>
            <a:rPr lang="es-ES" sz="1100" i="1" kern="1200" dirty="0" smtClean="0"/>
            <a:t>(</a:t>
          </a:r>
          <a:r>
            <a:rPr lang="es-ES" sz="1100" i="1" kern="1200" dirty="0" err="1" smtClean="0"/>
            <a:t>Passaro</a:t>
          </a:r>
          <a:r>
            <a:rPr lang="es-ES" sz="1100" i="1" kern="1200" dirty="0" smtClean="0"/>
            <a:t> et al. 2003)</a:t>
          </a:r>
        </a:p>
        <a:p>
          <a:pPr lvl="0" algn="ctr" defTabSz="711200" rtl="0">
            <a:lnSpc>
              <a:spcPct val="90000"/>
            </a:lnSpc>
            <a:spcBef>
              <a:spcPct val="0"/>
            </a:spcBef>
            <a:spcAft>
              <a:spcPct val="35000"/>
            </a:spcAft>
          </a:pPr>
          <a:r>
            <a:rPr lang="es-ES" sz="1100" i="1" kern="1200" dirty="0" smtClean="0"/>
            <a:t>(HRA2914-503)</a:t>
          </a:r>
          <a:endParaRPr lang="es-ES" sz="1100" kern="1200" dirty="0"/>
        </a:p>
      </dsp:txBody>
      <dsp:txXfrm>
        <a:off x="3444002" y="1532797"/>
        <a:ext cx="1811742" cy="1106520"/>
      </dsp:txXfrm>
    </dsp:sp>
    <dsp:sp modelId="{F664D0A2-9DB3-46C2-976A-F7673DF4A00F}">
      <dsp:nvSpPr>
        <dsp:cNvPr id="0" name=""/>
        <dsp:cNvSpPr/>
      </dsp:nvSpPr>
      <dsp:spPr>
        <a:xfrm>
          <a:off x="3174503" y="1204530"/>
          <a:ext cx="235074" cy="2350740"/>
        </a:xfrm>
        <a:custGeom>
          <a:avLst/>
          <a:gdLst/>
          <a:ahLst/>
          <a:cxnLst/>
          <a:rect l="0" t="0" r="0" b="0"/>
          <a:pathLst>
            <a:path>
              <a:moveTo>
                <a:pt x="0" y="0"/>
              </a:moveTo>
              <a:lnTo>
                <a:pt x="0" y="2350740"/>
              </a:lnTo>
              <a:lnTo>
                <a:pt x="235074" y="235074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8D4C82B-9E2A-4A37-BF5A-02FDD31BD1E6}">
      <dsp:nvSpPr>
        <dsp:cNvPr id="0" name=""/>
        <dsp:cNvSpPr/>
      </dsp:nvSpPr>
      <dsp:spPr>
        <a:xfrm>
          <a:off x="3409577" y="2967585"/>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smtClean="0"/>
            <a:t>Significativa reducción en el grosor del endometrio</a:t>
          </a:r>
          <a:endParaRPr lang="es-ES" sz="1600" kern="1200"/>
        </a:p>
      </dsp:txBody>
      <dsp:txXfrm>
        <a:off x="3444002" y="3002010"/>
        <a:ext cx="1811742" cy="1106520"/>
      </dsp:txXfrm>
    </dsp:sp>
    <dsp:sp modelId="{D7EA17D6-6760-4807-860A-A5E2CA53F1A3}">
      <dsp:nvSpPr>
        <dsp:cNvPr id="0" name=""/>
        <dsp:cNvSpPr/>
      </dsp:nvSpPr>
      <dsp:spPr>
        <a:xfrm>
          <a:off x="3174503" y="1204530"/>
          <a:ext cx="235074" cy="3819952"/>
        </a:xfrm>
        <a:custGeom>
          <a:avLst/>
          <a:gdLst/>
          <a:ahLst/>
          <a:cxnLst/>
          <a:rect l="0" t="0" r="0" b="0"/>
          <a:pathLst>
            <a:path>
              <a:moveTo>
                <a:pt x="0" y="0"/>
              </a:moveTo>
              <a:lnTo>
                <a:pt x="0" y="3819952"/>
              </a:lnTo>
              <a:lnTo>
                <a:pt x="235074" y="3819952"/>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B1629CD-D62F-42A4-9FDA-B1A733E141F4}">
      <dsp:nvSpPr>
        <dsp:cNvPr id="0" name=""/>
        <dsp:cNvSpPr/>
      </dsp:nvSpPr>
      <dsp:spPr>
        <a:xfrm>
          <a:off x="3409577" y="4436798"/>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Descenso en la expresión de las </a:t>
          </a:r>
          <a:r>
            <a:rPr lang="es-ES" sz="1600" kern="1200" dirty="0" err="1" smtClean="0"/>
            <a:t>Adresinas</a:t>
          </a:r>
          <a:r>
            <a:rPr lang="es-ES" sz="1600" kern="1200" dirty="0" smtClean="0"/>
            <a:t> periféricas </a:t>
          </a:r>
          <a:r>
            <a:rPr lang="es-ES" sz="1100" i="1" kern="1200" dirty="0" smtClean="0"/>
            <a:t>(</a:t>
          </a:r>
          <a:r>
            <a:rPr lang="es-ES" sz="1100" i="1" kern="1200" dirty="0" err="1" smtClean="0"/>
            <a:t>Stratton</a:t>
          </a:r>
          <a:r>
            <a:rPr lang="es-ES" sz="1100" i="1" kern="1200" dirty="0" smtClean="0"/>
            <a:t> et al. 2010) </a:t>
          </a:r>
        </a:p>
        <a:p>
          <a:pPr lvl="0" algn="ctr" defTabSz="711200" rtl="0">
            <a:lnSpc>
              <a:spcPct val="90000"/>
            </a:lnSpc>
            <a:spcBef>
              <a:spcPct val="0"/>
            </a:spcBef>
            <a:spcAft>
              <a:spcPct val="35000"/>
            </a:spcAft>
          </a:pPr>
          <a:r>
            <a:rPr lang="es-ES" sz="1100" i="1" kern="1200" dirty="0" smtClean="0"/>
            <a:t>(HRA2914-506)</a:t>
          </a:r>
          <a:endParaRPr lang="es-ES" sz="1100" kern="1200" dirty="0"/>
        </a:p>
      </dsp:txBody>
      <dsp:txXfrm>
        <a:off x="3444002" y="4471223"/>
        <a:ext cx="1811742" cy="1106520"/>
      </dsp:txXfrm>
    </dsp:sp>
    <dsp:sp modelId="{774946CB-4B5F-4360-AC2E-5CF26D5526E6}">
      <dsp:nvSpPr>
        <dsp:cNvPr id="0" name=""/>
        <dsp:cNvSpPr/>
      </dsp:nvSpPr>
      <dsp:spPr>
        <a:xfrm>
          <a:off x="5877855" y="29160"/>
          <a:ext cx="2350740" cy="117537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7625" tIns="31750" rIns="47625" bIns="31750" numCol="1" spcCol="1270" anchor="ctr" anchorCtr="0">
          <a:noAutofit/>
        </a:bodyPr>
        <a:lstStyle/>
        <a:p>
          <a:pPr lvl="0" algn="ctr" defTabSz="1111250" rtl="0">
            <a:lnSpc>
              <a:spcPct val="90000"/>
            </a:lnSpc>
            <a:spcBef>
              <a:spcPct val="0"/>
            </a:spcBef>
            <a:spcAft>
              <a:spcPct val="35000"/>
            </a:spcAft>
          </a:pPr>
          <a:r>
            <a:rPr lang="es-ES" sz="2500" kern="1200" dirty="0" smtClean="0"/>
            <a:t>Administración sostenida:</a:t>
          </a:r>
          <a:endParaRPr lang="es-ES" sz="2500" kern="1200" dirty="0"/>
        </a:p>
      </dsp:txBody>
      <dsp:txXfrm>
        <a:off x="5912280" y="63585"/>
        <a:ext cx="2281890" cy="1106520"/>
      </dsp:txXfrm>
    </dsp:sp>
    <dsp:sp modelId="{0330CFF0-594E-4A1A-90F4-1CED22B5F13F}">
      <dsp:nvSpPr>
        <dsp:cNvPr id="0" name=""/>
        <dsp:cNvSpPr/>
      </dsp:nvSpPr>
      <dsp:spPr>
        <a:xfrm>
          <a:off x="6112929" y="1204530"/>
          <a:ext cx="236078" cy="891776"/>
        </a:xfrm>
        <a:custGeom>
          <a:avLst/>
          <a:gdLst/>
          <a:ahLst/>
          <a:cxnLst/>
          <a:rect l="0" t="0" r="0" b="0"/>
          <a:pathLst>
            <a:path>
              <a:moveTo>
                <a:pt x="0" y="0"/>
              </a:moveTo>
              <a:lnTo>
                <a:pt x="0" y="891776"/>
              </a:lnTo>
              <a:lnTo>
                <a:pt x="236078" y="891776"/>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CCB442A-DBD0-412D-AE7E-B70587A910FB}">
      <dsp:nvSpPr>
        <dsp:cNvPr id="0" name=""/>
        <dsp:cNvSpPr/>
      </dsp:nvSpPr>
      <dsp:spPr>
        <a:xfrm>
          <a:off x="6349007" y="1508622"/>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es-ES" sz="1800" kern="1200" dirty="0" smtClean="0"/>
            <a:t>“</a:t>
          </a:r>
          <a:r>
            <a:rPr lang="es-ES" sz="1600" kern="1200" dirty="0" smtClean="0"/>
            <a:t>Cambios endometriales asociados a SPRM</a:t>
          </a:r>
          <a:r>
            <a:rPr lang="es-ES" sz="1800" kern="1200" dirty="0" smtClean="0"/>
            <a:t>” </a:t>
          </a:r>
          <a:r>
            <a:rPr lang="es-ES" sz="1100" i="1" kern="1200" dirty="0" smtClean="0"/>
            <a:t>(</a:t>
          </a:r>
          <a:r>
            <a:rPr lang="es-ES" sz="1100" i="1" kern="1200" dirty="0" err="1" smtClean="0"/>
            <a:t>Mutter</a:t>
          </a:r>
          <a:r>
            <a:rPr lang="es-ES" sz="1100" i="1" kern="1200" dirty="0" smtClean="0"/>
            <a:t> et al. 2008)</a:t>
          </a:r>
          <a:endParaRPr lang="es-ES" sz="1100" kern="1200" dirty="0"/>
        </a:p>
      </dsp:txBody>
      <dsp:txXfrm>
        <a:off x="6383432" y="1543047"/>
        <a:ext cx="1811742" cy="1106520"/>
      </dsp:txXfrm>
    </dsp:sp>
    <dsp:sp modelId="{31538C69-E49B-4055-B230-C78044EAAFBE}">
      <dsp:nvSpPr>
        <dsp:cNvPr id="0" name=""/>
        <dsp:cNvSpPr/>
      </dsp:nvSpPr>
      <dsp:spPr>
        <a:xfrm>
          <a:off x="6112929" y="1204530"/>
          <a:ext cx="235074" cy="2350740"/>
        </a:xfrm>
        <a:custGeom>
          <a:avLst/>
          <a:gdLst/>
          <a:ahLst/>
          <a:cxnLst/>
          <a:rect l="0" t="0" r="0" b="0"/>
          <a:pathLst>
            <a:path>
              <a:moveTo>
                <a:pt x="0" y="0"/>
              </a:moveTo>
              <a:lnTo>
                <a:pt x="0" y="2350740"/>
              </a:lnTo>
              <a:lnTo>
                <a:pt x="235074" y="235074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944AA79-9D7D-40C8-8536-CE0BA6DFB378}">
      <dsp:nvSpPr>
        <dsp:cNvPr id="0" name=""/>
        <dsp:cNvSpPr/>
      </dsp:nvSpPr>
      <dsp:spPr>
        <a:xfrm>
          <a:off x="6348003" y="2967585"/>
          <a:ext cx="1880592" cy="117537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s-ES" sz="1600" kern="1200" dirty="0" smtClean="0"/>
            <a:t>Atrofia endometrial y amenorrea</a:t>
          </a:r>
        </a:p>
        <a:p>
          <a:pPr lvl="0" algn="ctr" defTabSz="711200">
            <a:lnSpc>
              <a:spcPct val="90000"/>
            </a:lnSpc>
            <a:spcBef>
              <a:spcPct val="0"/>
            </a:spcBef>
            <a:spcAft>
              <a:spcPct val="35000"/>
            </a:spcAft>
          </a:pPr>
          <a:r>
            <a:rPr lang="es-ES" sz="1100" i="1" kern="1200" dirty="0" smtClean="0"/>
            <a:t>(</a:t>
          </a:r>
          <a:r>
            <a:rPr lang="es-ES" sz="1100" i="1" kern="1200" dirty="0" err="1" smtClean="0"/>
            <a:t>Ravet</a:t>
          </a:r>
          <a:r>
            <a:rPr lang="es-ES" sz="1100" i="1" kern="1200" dirty="0" smtClean="0"/>
            <a:t> et al. 2008)</a:t>
          </a:r>
          <a:endParaRPr lang="es-ES" sz="1100" kern="1200" dirty="0"/>
        </a:p>
      </dsp:txBody>
      <dsp:txXfrm>
        <a:off x="6382428" y="3002010"/>
        <a:ext cx="1811742" cy="1106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7E972-2E15-418C-B360-5C23A94271D4}">
      <dsp:nvSpPr>
        <dsp:cNvPr id="0" name=""/>
        <dsp:cNvSpPr/>
      </dsp:nvSpPr>
      <dsp:spPr>
        <a:xfrm>
          <a:off x="0" y="7189"/>
          <a:ext cx="8435280" cy="1509299"/>
        </a:xfrm>
        <a:prstGeom prst="roundRect">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85 % de eficacia contraceptiva, frente al 69 % del </a:t>
          </a:r>
          <a:r>
            <a:rPr lang="es-ES" sz="2800" kern="1200" dirty="0" err="1" smtClean="0"/>
            <a:t>levonorgestrel</a:t>
          </a:r>
          <a:r>
            <a:rPr lang="es-ES" sz="2800" kern="1200" dirty="0" smtClean="0"/>
            <a:t>. </a:t>
          </a:r>
          <a:r>
            <a:rPr lang="es-ES" sz="2600" kern="1200" dirty="0" smtClean="0"/>
            <a:t>	</a:t>
          </a:r>
          <a:r>
            <a:rPr lang="es-ES" sz="2000" kern="1200" dirty="0" smtClean="0"/>
            <a:t>(HRA 2914-507, </a:t>
          </a:r>
          <a:r>
            <a:rPr lang="es-ES" sz="2000" i="1" kern="1200" dirty="0" err="1" smtClean="0"/>
            <a:t>Creinin</a:t>
          </a:r>
          <a:r>
            <a:rPr lang="es-ES" sz="2000" i="1" kern="1200" dirty="0" smtClean="0"/>
            <a:t> et al. 2006</a:t>
          </a:r>
          <a:r>
            <a:rPr lang="es-ES" sz="2600" i="1" kern="1200" dirty="0" smtClean="0"/>
            <a:t>)</a:t>
          </a:r>
          <a:endParaRPr lang="es-ES" sz="2600" kern="1200" dirty="0"/>
        </a:p>
      </dsp:txBody>
      <dsp:txXfrm>
        <a:off x="73678" y="80867"/>
        <a:ext cx="8287924" cy="1361943"/>
      </dsp:txXfrm>
    </dsp:sp>
    <dsp:sp modelId="{BEBD4874-5BF3-48B9-9E3A-76A9AE62B3E9}">
      <dsp:nvSpPr>
        <dsp:cNvPr id="0" name=""/>
        <dsp:cNvSpPr/>
      </dsp:nvSpPr>
      <dsp:spPr>
        <a:xfrm>
          <a:off x="0" y="1585609"/>
          <a:ext cx="8435280" cy="1509299"/>
        </a:xfrm>
        <a:prstGeom prst="roundRect">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67 % ulipristal frente al 53 % del </a:t>
          </a:r>
          <a:r>
            <a:rPr lang="es-ES" sz="2800" kern="1200" dirty="0" err="1" smtClean="0"/>
            <a:t>levonorgestrel</a:t>
          </a:r>
          <a:r>
            <a:rPr lang="es-ES" sz="2800" kern="1200" dirty="0" smtClean="0"/>
            <a:t>.</a:t>
          </a:r>
          <a:r>
            <a:rPr lang="es-ES" sz="2600" kern="1200" dirty="0" smtClean="0"/>
            <a:t> 			</a:t>
          </a:r>
          <a:r>
            <a:rPr lang="es-ES" sz="2000" kern="1200" dirty="0" smtClean="0"/>
            <a:t>(HRA 2914-513, </a:t>
          </a:r>
          <a:r>
            <a:rPr lang="es-ES" sz="2000" i="1" kern="1200" dirty="0" err="1" smtClean="0"/>
            <a:t>Glasier</a:t>
          </a:r>
          <a:r>
            <a:rPr lang="es-ES" sz="2000" i="1" kern="1200" dirty="0" smtClean="0"/>
            <a:t> et al. 2010) </a:t>
          </a:r>
          <a:endParaRPr lang="es-ES" sz="2000" kern="1200" dirty="0"/>
        </a:p>
      </dsp:txBody>
      <dsp:txXfrm>
        <a:off x="73678" y="1659287"/>
        <a:ext cx="8287924" cy="1361943"/>
      </dsp:txXfrm>
    </dsp:sp>
    <dsp:sp modelId="{BA0BDEF1-47DD-4DB9-A544-A5D669CB97C0}">
      <dsp:nvSpPr>
        <dsp:cNvPr id="0" name=""/>
        <dsp:cNvSpPr/>
      </dsp:nvSpPr>
      <dsp:spPr>
        <a:xfrm>
          <a:off x="0" y="3164030"/>
          <a:ext cx="8435280" cy="1509299"/>
        </a:xfrm>
        <a:prstGeom prst="roundRect">
          <a:avLst/>
        </a:prstGeom>
        <a:solidFill>
          <a:schemeClr val="accent1">
            <a:lumMod val="75000"/>
          </a:schemeClr>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s-ES" sz="2800" kern="1200" dirty="0" smtClean="0"/>
            <a:t>62 % de efectividad en el periodo 48-120 horas, siendo del 75 % para el tramo 96-120 horas </a:t>
          </a:r>
          <a:r>
            <a:rPr lang="es-ES" sz="2600" kern="1200" dirty="0" smtClean="0"/>
            <a:t>				</a:t>
          </a:r>
          <a:r>
            <a:rPr lang="es-ES" sz="2000" kern="1200" dirty="0" smtClean="0"/>
            <a:t>(HRA 2914-509, </a:t>
          </a:r>
          <a:r>
            <a:rPr lang="es-ES" sz="2000" i="1" kern="1200" dirty="0" smtClean="0"/>
            <a:t>Fine et al. 2010)</a:t>
          </a:r>
          <a:endParaRPr lang="es-ES" sz="2000" kern="1200" dirty="0"/>
        </a:p>
      </dsp:txBody>
      <dsp:txXfrm>
        <a:off x="73678" y="3237708"/>
        <a:ext cx="8287924" cy="13619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59DB36-A7E2-4180-8375-40A289DF54A4}">
      <dsp:nvSpPr>
        <dsp:cNvPr id="0" name=""/>
        <dsp:cNvSpPr/>
      </dsp:nvSpPr>
      <dsp:spPr>
        <a:xfrm rot="5400000">
          <a:off x="4793362" y="-1484563"/>
          <a:ext cx="1978606" cy="544250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s-ES" sz="2200" kern="1200" smtClean="0"/>
            <a:t>Inductores e inhibidores de la enzima CYP3A4 </a:t>
          </a:r>
          <a:endParaRPr lang="es-ES" sz="2200" kern="1200"/>
        </a:p>
        <a:p>
          <a:pPr marL="228600" lvl="1" indent="-228600" algn="l" defTabSz="977900" rtl="0">
            <a:lnSpc>
              <a:spcPct val="90000"/>
            </a:lnSpc>
            <a:spcBef>
              <a:spcPct val="0"/>
            </a:spcBef>
            <a:spcAft>
              <a:spcPct val="15000"/>
            </a:spcAft>
            <a:buChar char="••"/>
          </a:pPr>
          <a:r>
            <a:rPr lang="es-ES" sz="2200" kern="1200" smtClean="0"/>
            <a:t>Antiácidos</a:t>
          </a:r>
          <a:endParaRPr lang="es-ES" sz="2200" kern="1200"/>
        </a:p>
        <a:p>
          <a:pPr marL="228600" lvl="1" indent="-228600" algn="l" defTabSz="977900" rtl="0">
            <a:lnSpc>
              <a:spcPct val="90000"/>
            </a:lnSpc>
            <a:spcBef>
              <a:spcPct val="0"/>
            </a:spcBef>
            <a:spcAft>
              <a:spcPct val="15000"/>
            </a:spcAft>
            <a:buChar char="••"/>
          </a:pPr>
          <a:r>
            <a:rPr lang="es-ES" sz="2200" kern="1200" smtClean="0"/>
            <a:t>Anticonceptivos hormonales combinados y con progestágeno sólo.</a:t>
          </a:r>
          <a:endParaRPr lang="es-ES" sz="2200" kern="1200"/>
        </a:p>
      </dsp:txBody>
      <dsp:txXfrm rot="-5400000">
        <a:off x="3061411" y="343976"/>
        <a:ext cx="5345920" cy="1785430"/>
      </dsp:txXfrm>
    </dsp:sp>
    <dsp:sp modelId="{F9C85EC5-78E7-4F97-8C30-CBEBABC1CB70}">
      <dsp:nvSpPr>
        <dsp:cNvPr id="0" name=""/>
        <dsp:cNvSpPr/>
      </dsp:nvSpPr>
      <dsp:spPr>
        <a:xfrm>
          <a:off x="0" y="61"/>
          <a:ext cx="3061411" cy="247325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s-ES" sz="3200" kern="1200" smtClean="0"/>
            <a:t>Interacciona con:</a:t>
          </a:r>
          <a:endParaRPr lang="es-ES" sz="3200" kern="1200"/>
        </a:p>
      </dsp:txBody>
      <dsp:txXfrm>
        <a:off x="120735" y="120796"/>
        <a:ext cx="2819941" cy="2231788"/>
      </dsp:txXfrm>
    </dsp:sp>
    <dsp:sp modelId="{FE837835-C66C-4545-ADE0-5CB75C5F19D7}">
      <dsp:nvSpPr>
        <dsp:cNvPr id="0" name=""/>
        <dsp:cNvSpPr/>
      </dsp:nvSpPr>
      <dsp:spPr>
        <a:xfrm rot="5400000">
          <a:off x="4793362" y="1112358"/>
          <a:ext cx="1978606" cy="544250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rtl="0">
            <a:lnSpc>
              <a:spcPct val="90000"/>
            </a:lnSpc>
            <a:spcBef>
              <a:spcPct val="0"/>
            </a:spcBef>
            <a:spcAft>
              <a:spcPct val="15000"/>
            </a:spcAft>
            <a:buChar char="••"/>
          </a:pPr>
          <a:r>
            <a:rPr lang="es-ES" sz="2200" kern="1200" dirty="0" smtClean="0"/>
            <a:t>Mujeres con asma grave.</a:t>
          </a:r>
          <a:endParaRPr lang="es-ES" sz="2200" kern="1200" dirty="0"/>
        </a:p>
      </dsp:txBody>
      <dsp:txXfrm rot="-5400000">
        <a:off x="3061411" y="2940897"/>
        <a:ext cx="5345920" cy="1785430"/>
      </dsp:txXfrm>
    </dsp:sp>
    <dsp:sp modelId="{CAE77505-534B-4396-A722-4A8A88FEEF26}">
      <dsp:nvSpPr>
        <dsp:cNvPr id="0" name=""/>
        <dsp:cNvSpPr/>
      </dsp:nvSpPr>
      <dsp:spPr>
        <a:xfrm>
          <a:off x="0" y="2596983"/>
          <a:ext cx="3061411" cy="247325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s-ES" sz="3200" kern="1200" smtClean="0"/>
            <a:t>Contraindicado en:</a:t>
          </a:r>
          <a:endParaRPr lang="es-ES" sz="3200" kern="1200"/>
        </a:p>
      </dsp:txBody>
      <dsp:txXfrm>
        <a:off x="120735" y="2717718"/>
        <a:ext cx="2819941" cy="22317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54EBC-62E8-4D2E-A2AF-C3B0D6A3F686}">
      <dsp:nvSpPr>
        <dsp:cNvPr id="0" name=""/>
        <dsp:cNvSpPr/>
      </dsp:nvSpPr>
      <dsp:spPr>
        <a:xfrm rot="5400000">
          <a:off x="3937397" y="-303873"/>
          <a:ext cx="3974841" cy="5576299"/>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rtl="0">
            <a:lnSpc>
              <a:spcPct val="90000"/>
            </a:lnSpc>
            <a:spcBef>
              <a:spcPct val="0"/>
            </a:spcBef>
            <a:spcAft>
              <a:spcPct val="15000"/>
            </a:spcAft>
            <a:buChar char="••"/>
          </a:pPr>
          <a:r>
            <a:rPr lang="es-ES" sz="3300" kern="1200" dirty="0" smtClean="0"/>
            <a:t>En administración repetida o frecuente</a:t>
          </a:r>
          <a:endParaRPr lang="es-ES" sz="3300" kern="1200" dirty="0"/>
        </a:p>
        <a:p>
          <a:pPr marL="285750" lvl="1" indent="-285750" algn="l" defTabSz="1466850" rtl="0">
            <a:lnSpc>
              <a:spcPct val="90000"/>
            </a:lnSpc>
            <a:spcBef>
              <a:spcPct val="0"/>
            </a:spcBef>
            <a:spcAft>
              <a:spcPct val="15000"/>
            </a:spcAft>
            <a:buChar char="••"/>
          </a:pPr>
          <a:r>
            <a:rPr lang="es-ES" sz="3300" kern="1200" dirty="0" smtClean="0"/>
            <a:t>En mujeres menores de 18 años.</a:t>
          </a:r>
          <a:endParaRPr lang="es-ES" sz="3300" kern="1200" dirty="0"/>
        </a:p>
        <a:p>
          <a:pPr marL="285750" lvl="1" indent="-285750" algn="l" defTabSz="1466850" rtl="0">
            <a:lnSpc>
              <a:spcPct val="90000"/>
            </a:lnSpc>
            <a:spcBef>
              <a:spcPct val="0"/>
            </a:spcBef>
            <a:spcAft>
              <a:spcPct val="15000"/>
            </a:spcAft>
            <a:buChar char="••"/>
          </a:pPr>
          <a:r>
            <a:rPr lang="es-ES" sz="3300" kern="1200" smtClean="0"/>
            <a:t>En el embarazo y sobre el feto.</a:t>
          </a:r>
          <a:endParaRPr lang="es-ES" sz="3300" kern="1200"/>
        </a:p>
        <a:p>
          <a:pPr marL="285750" lvl="1" indent="-285750" algn="l" defTabSz="1466850" rtl="0">
            <a:lnSpc>
              <a:spcPct val="90000"/>
            </a:lnSpc>
            <a:spcBef>
              <a:spcPct val="0"/>
            </a:spcBef>
            <a:spcAft>
              <a:spcPct val="15000"/>
            </a:spcAft>
            <a:buChar char="••"/>
          </a:pPr>
          <a:r>
            <a:rPr lang="es-ES" sz="3300" kern="1200" smtClean="0"/>
            <a:t>En la lactancia materna</a:t>
          </a:r>
          <a:endParaRPr lang="es-ES" sz="3300" kern="1200"/>
        </a:p>
      </dsp:txBody>
      <dsp:txXfrm rot="-5400000">
        <a:off x="3136668" y="690892"/>
        <a:ext cx="5382263" cy="3586769"/>
      </dsp:txXfrm>
    </dsp:sp>
    <dsp:sp modelId="{3FC1929C-F969-4D39-AF2A-70443D757388}">
      <dsp:nvSpPr>
        <dsp:cNvPr id="0" name=""/>
        <dsp:cNvSpPr/>
      </dsp:nvSpPr>
      <dsp:spPr>
        <a:xfrm>
          <a:off x="0" y="0"/>
          <a:ext cx="3136668" cy="4968552"/>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87630" rIns="175260" bIns="87630" numCol="1" spcCol="1270" anchor="ctr" anchorCtr="0">
          <a:noAutofit/>
        </a:bodyPr>
        <a:lstStyle/>
        <a:p>
          <a:pPr lvl="0" algn="ctr" defTabSz="2044700" rtl="0">
            <a:lnSpc>
              <a:spcPct val="90000"/>
            </a:lnSpc>
            <a:spcBef>
              <a:spcPct val="0"/>
            </a:spcBef>
            <a:spcAft>
              <a:spcPct val="35000"/>
            </a:spcAft>
          </a:pPr>
          <a:r>
            <a:rPr lang="es-ES" sz="4600" kern="1200" dirty="0" smtClean="0"/>
            <a:t>No existen datos de seguridad de uso del </a:t>
          </a:r>
          <a:r>
            <a:rPr lang="es-ES" sz="4600" kern="1200" dirty="0" err="1" smtClean="0"/>
            <a:t>Ulipristal</a:t>
          </a:r>
          <a:r>
            <a:rPr lang="es-ES" sz="4600" kern="1200" dirty="0" smtClean="0"/>
            <a:t>:</a:t>
          </a:r>
          <a:endParaRPr lang="es-ES" sz="4600" kern="1200" dirty="0"/>
        </a:p>
      </dsp:txBody>
      <dsp:txXfrm>
        <a:off x="153120" y="153120"/>
        <a:ext cx="2830428" cy="46623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C245C-5D2E-4A24-8358-A021FC93DF23}">
      <dsp:nvSpPr>
        <dsp:cNvPr id="0" name=""/>
        <dsp:cNvSpPr/>
      </dsp:nvSpPr>
      <dsp:spPr>
        <a:xfrm>
          <a:off x="0" y="41935"/>
          <a:ext cx="8229600" cy="3191760"/>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s-ES" sz="3000" kern="1200" dirty="0" smtClean="0"/>
            <a:t>Sus efectos secundarios, interacciones y contraindicaciones, junto a la ausencia de datos suficientes que avalen su seguridad en las mencionadas circunstancias, hacen necesaria su prescripción médica y posterior </a:t>
          </a:r>
          <a:r>
            <a:rPr lang="es-ES" sz="3000" kern="1200" dirty="0" err="1" smtClean="0"/>
            <a:t>farmacovigilancia</a:t>
          </a:r>
          <a:r>
            <a:rPr lang="es-ES" sz="3000" kern="1200" dirty="0" smtClean="0"/>
            <a:t>. </a:t>
          </a:r>
          <a:endParaRPr lang="es-ES" sz="3000" kern="1200" dirty="0"/>
        </a:p>
      </dsp:txBody>
      <dsp:txXfrm>
        <a:off x="155809" y="197744"/>
        <a:ext cx="7917982" cy="2880142"/>
      </dsp:txXfrm>
    </dsp:sp>
    <dsp:sp modelId="{8F2C6923-6815-4A84-81DB-A1C328F9CC5C}">
      <dsp:nvSpPr>
        <dsp:cNvPr id="0" name=""/>
        <dsp:cNvSpPr/>
      </dsp:nvSpPr>
      <dsp:spPr>
        <a:xfrm>
          <a:off x="0" y="3322975"/>
          <a:ext cx="8229600" cy="1387617"/>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es-ES" sz="4000" u="sng" kern="1200" dirty="0" smtClean="0"/>
            <a:t>Esto resulta incompatible con la libre dispensación.</a:t>
          </a:r>
          <a:endParaRPr lang="es-ES" sz="4000" kern="1200" dirty="0"/>
        </a:p>
      </dsp:txBody>
      <dsp:txXfrm>
        <a:off x="67738" y="3390713"/>
        <a:ext cx="8094124" cy="12521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7F657-EA4C-453A-89D2-A3C8D35957AA}">
      <dsp:nvSpPr>
        <dsp:cNvPr id="0" name=""/>
        <dsp:cNvSpPr/>
      </dsp:nvSpPr>
      <dsp:spPr>
        <a:xfrm>
          <a:off x="46838" y="0"/>
          <a:ext cx="7798475" cy="927208"/>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Eficacia contraceptiva del ulipristal: 70,5 % </a:t>
          </a:r>
          <a:r>
            <a:rPr lang="es-ES" sz="2000" kern="1200" dirty="0" smtClean="0"/>
            <a:t>(combinando los datos de Creinin</a:t>
          </a:r>
          <a:r>
            <a:rPr lang="es-ES" sz="2000" kern="1200" baseline="30000" dirty="0" smtClean="0"/>
            <a:t>38 </a:t>
          </a:r>
          <a:r>
            <a:rPr lang="es-ES" sz="2000" kern="1200" dirty="0" smtClean="0"/>
            <a:t>y Fine</a:t>
          </a:r>
          <a:r>
            <a:rPr lang="es-ES" sz="2000" kern="1200" baseline="30000" dirty="0" smtClean="0"/>
            <a:t>43</a:t>
          </a:r>
          <a:r>
            <a:rPr lang="es-ES" sz="2000" kern="1200" dirty="0" smtClean="0"/>
            <a:t>) </a:t>
          </a:r>
          <a:endParaRPr lang="es-ES" sz="2000" kern="1200" dirty="0"/>
        </a:p>
      </dsp:txBody>
      <dsp:txXfrm>
        <a:off x="73995" y="27157"/>
        <a:ext cx="6146052" cy="872894"/>
      </dsp:txXfrm>
    </dsp:sp>
    <dsp:sp modelId="{CC788E27-DF6E-4EAD-8154-D38AF4854BA0}">
      <dsp:nvSpPr>
        <dsp:cNvPr id="0" name=""/>
        <dsp:cNvSpPr/>
      </dsp:nvSpPr>
      <dsp:spPr>
        <a:xfrm>
          <a:off x="72004" y="1181865"/>
          <a:ext cx="8331412" cy="892180"/>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Porcentaje de eficacia debida al mecanismo antiimplantatorio que hemos obtenido: 83,7 %</a:t>
          </a:r>
          <a:endParaRPr lang="es-ES" sz="2400" kern="1200" dirty="0"/>
        </a:p>
      </dsp:txBody>
      <dsp:txXfrm>
        <a:off x="98135" y="1207996"/>
        <a:ext cx="6456559" cy="839918"/>
      </dsp:txXfrm>
    </dsp:sp>
    <dsp:sp modelId="{D3856409-2108-437A-8633-0449067618F7}">
      <dsp:nvSpPr>
        <dsp:cNvPr id="0" name=""/>
        <dsp:cNvSpPr/>
      </dsp:nvSpPr>
      <dsp:spPr>
        <a:xfrm>
          <a:off x="0" y="2478018"/>
          <a:ext cx="8784971" cy="2420969"/>
        </a:xfrm>
        <a:prstGeom prst="roundRect">
          <a:avLst>
            <a:gd name="adj" fmla="val 10000"/>
          </a:avLst>
        </a:prstGeom>
        <a:solidFill>
          <a:srgbClr val="00206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es-ES" sz="3600" kern="1200" dirty="0" smtClean="0"/>
            <a:t>	      Conclusión: </a:t>
          </a:r>
          <a:endParaRPr lang="es-ES" sz="3600" kern="1200" dirty="0"/>
        </a:p>
        <a:p>
          <a:pPr marL="228600" lvl="1" indent="-228600" algn="l" defTabSz="1066800" rtl="0">
            <a:lnSpc>
              <a:spcPct val="90000"/>
            </a:lnSpc>
            <a:spcBef>
              <a:spcPct val="0"/>
            </a:spcBef>
            <a:spcAft>
              <a:spcPct val="15000"/>
            </a:spcAft>
            <a:buChar char="••"/>
          </a:pPr>
          <a:r>
            <a:rPr lang="es-ES" sz="2400" kern="1200" dirty="0" smtClean="0"/>
            <a:t>Del total de casos en que es utilizado el ulipristal en las 120 horas siguientes a una relación sexual desprotegida, </a:t>
          </a:r>
          <a:r>
            <a:rPr lang="es-ES" sz="2400" u="none" kern="1200" dirty="0" smtClean="0"/>
            <a:t>la eficacia debida al mecanismo antiimplantatorio es del 59,0 %.</a:t>
          </a:r>
          <a:endParaRPr lang="es-ES" sz="2000" u="none" kern="1200" dirty="0"/>
        </a:p>
      </dsp:txBody>
      <dsp:txXfrm>
        <a:off x="70908" y="2548926"/>
        <a:ext cx="6721343" cy="2279153"/>
      </dsp:txXfrm>
    </dsp:sp>
    <dsp:sp modelId="{564047AC-794F-4433-8C25-314573DB115D}">
      <dsp:nvSpPr>
        <dsp:cNvPr id="0" name=""/>
        <dsp:cNvSpPr/>
      </dsp:nvSpPr>
      <dsp:spPr>
        <a:xfrm>
          <a:off x="6264700" y="461796"/>
          <a:ext cx="974667" cy="974667"/>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6484000" y="461796"/>
        <a:ext cx="536067" cy="733437"/>
      </dsp:txXfrm>
    </dsp:sp>
    <dsp:sp modelId="{C3BFB14C-8D84-4A15-929E-9247772D7767}">
      <dsp:nvSpPr>
        <dsp:cNvPr id="0" name=""/>
        <dsp:cNvSpPr/>
      </dsp:nvSpPr>
      <dsp:spPr>
        <a:xfrm>
          <a:off x="6984772" y="1757934"/>
          <a:ext cx="974667" cy="974667"/>
        </a:xfrm>
        <a:prstGeom prst="downArrow">
          <a:avLst>
            <a:gd name="adj1" fmla="val 55000"/>
            <a:gd name="adj2" fmla="val 45000"/>
          </a:avLst>
        </a:prstGeom>
        <a:solidFill>
          <a:schemeClr val="accen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ES" sz="3600" kern="1200"/>
        </a:p>
      </dsp:txBody>
      <dsp:txXfrm>
        <a:off x="7204072" y="1757934"/>
        <a:ext cx="536067" cy="7334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E3DADE-DF03-46B1-A373-F06344C1B294}">
      <dsp:nvSpPr>
        <dsp:cNvPr id="0" name=""/>
        <dsp:cNvSpPr/>
      </dsp:nvSpPr>
      <dsp:spPr>
        <a:xfrm>
          <a:off x="0" y="0"/>
          <a:ext cx="8363272" cy="1090337"/>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Interfiere en el desarrollo de la decidua, alterando su receptividad para la implantación del </a:t>
          </a:r>
          <a:r>
            <a:rPr lang="es-ES" sz="2400" kern="1200" dirty="0" err="1" smtClean="0"/>
            <a:t>blastocisto</a:t>
          </a:r>
          <a:r>
            <a:rPr lang="es-ES" sz="2400" kern="1200" dirty="0" smtClean="0"/>
            <a:t>.</a:t>
          </a:r>
          <a:endParaRPr lang="es-ES" sz="2400" kern="1200" dirty="0"/>
        </a:p>
      </dsp:txBody>
      <dsp:txXfrm>
        <a:off x="53226" y="53226"/>
        <a:ext cx="8256820" cy="983885"/>
      </dsp:txXfrm>
    </dsp:sp>
    <dsp:sp modelId="{26491E66-DE6F-4997-B2B6-25D3DF2A6A4C}">
      <dsp:nvSpPr>
        <dsp:cNvPr id="0" name=""/>
        <dsp:cNvSpPr/>
      </dsp:nvSpPr>
      <dsp:spPr>
        <a:xfrm>
          <a:off x="0" y="1472379"/>
          <a:ext cx="8363272" cy="1004964"/>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Altera la secreción glandular del útero (decidua), implicada en el mantenimiento del embrión implantado.</a:t>
          </a:r>
          <a:endParaRPr lang="es-ES" sz="2400" kern="1200" dirty="0"/>
        </a:p>
      </dsp:txBody>
      <dsp:txXfrm>
        <a:off x="49058" y="1521437"/>
        <a:ext cx="8265156" cy="906848"/>
      </dsp:txXfrm>
    </dsp:sp>
    <dsp:sp modelId="{9C2409E0-ACEC-4ABC-8D6D-63CE3BD2CA82}">
      <dsp:nvSpPr>
        <dsp:cNvPr id="0" name=""/>
        <dsp:cNvSpPr/>
      </dsp:nvSpPr>
      <dsp:spPr>
        <a:xfrm>
          <a:off x="0" y="2770581"/>
          <a:ext cx="8363272" cy="945411"/>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Favorece el retorno de las contracciones uterinas espontáneas.</a:t>
          </a:r>
          <a:endParaRPr lang="es-ES" sz="2400" kern="1200" dirty="0"/>
        </a:p>
      </dsp:txBody>
      <dsp:txXfrm>
        <a:off x="46151" y="2816732"/>
        <a:ext cx="8270970" cy="853109"/>
      </dsp:txXfrm>
    </dsp:sp>
    <dsp:sp modelId="{69AEBC62-C461-47D6-93E4-4C3234CE51C9}">
      <dsp:nvSpPr>
        <dsp:cNvPr id="0" name=""/>
        <dsp:cNvSpPr/>
      </dsp:nvSpPr>
      <dsp:spPr>
        <a:xfrm>
          <a:off x="0" y="3996445"/>
          <a:ext cx="8363272" cy="1090337"/>
        </a:xfrm>
        <a:prstGeom prst="roundRect">
          <a:avLst/>
        </a:prstGeom>
        <a:solidFill>
          <a:srgbClr val="00206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s-ES" sz="2400" kern="1200" dirty="0" smtClean="0"/>
            <a:t>Interfiere en la </a:t>
          </a:r>
          <a:r>
            <a:rPr lang="es-ES" sz="2400" kern="1200" dirty="0" err="1" smtClean="0"/>
            <a:t>inmunotolerancia</a:t>
          </a:r>
          <a:r>
            <a:rPr lang="es-ES" sz="2400" kern="1200" dirty="0" smtClean="0"/>
            <a:t> selectiva de la madre hacia el embrión, durante la implantación.		</a:t>
          </a:r>
          <a:r>
            <a:rPr lang="es-ES" sz="1600" i="1" kern="1200" dirty="0" smtClean="0"/>
            <a:t>(</a:t>
          </a:r>
          <a:r>
            <a:rPr lang="es-ES" sz="1600" i="1" kern="1200" dirty="0" err="1" smtClean="0"/>
            <a:t>Miech</a:t>
          </a:r>
          <a:r>
            <a:rPr lang="es-ES" sz="1600" i="1" kern="1200" dirty="0" smtClean="0"/>
            <a:t> Ralph P., 2011)</a:t>
          </a:r>
          <a:endParaRPr lang="es-ES" sz="1600" i="1" kern="1200" dirty="0"/>
        </a:p>
      </dsp:txBody>
      <dsp:txXfrm>
        <a:off x="53226" y="4049671"/>
        <a:ext cx="8256820" cy="9838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841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sz="quarter" idx="1"/>
          </p:nvPr>
        </p:nvSpPr>
        <p:spPr>
          <a:xfrm>
            <a:off x="3884613" y="0"/>
            <a:ext cx="2971800" cy="4841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0F52147-09B3-44D7-804A-37080A3FA19B}" type="datetimeFigureOut">
              <a:rPr lang="es-ES"/>
              <a:pPr>
                <a:defRPr/>
              </a:pPr>
              <a:t>02/02/2013</a:t>
            </a:fld>
            <a:endParaRPr lang="es-ES"/>
          </a:p>
        </p:txBody>
      </p:sp>
      <p:sp>
        <p:nvSpPr>
          <p:cNvPr id="4" name="3 Marcador de pie de página"/>
          <p:cNvSpPr>
            <a:spLocks noGrp="1"/>
          </p:cNvSpPr>
          <p:nvPr>
            <p:ph type="ftr" sz="quarter" idx="2"/>
          </p:nvPr>
        </p:nvSpPr>
        <p:spPr>
          <a:xfrm>
            <a:off x="0" y="9201150"/>
            <a:ext cx="2971800" cy="4841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5" name="4 Marcador de número de diapositiva"/>
          <p:cNvSpPr>
            <a:spLocks noGrp="1"/>
          </p:cNvSpPr>
          <p:nvPr>
            <p:ph type="sldNum" sz="quarter" idx="3"/>
          </p:nvPr>
        </p:nvSpPr>
        <p:spPr>
          <a:xfrm>
            <a:off x="3884613" y="9201150"/>
            <a:ext cx="2971800" cy="4841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DFA9CBA-DF60-4948-A59B-45592BBF52F3}" type="slidenum">
              <a:rPr lang="es-ES"/>
              <a:pPr>
                <a:defRPr/>
              </a:pPr>
              <a:t>‹Nº›</a:t>
            </a:fld>
            <a:endParaRPr lang="es-ES"/>
          </a:p>
        </p:txBody>
      </p:sp>
    </p:spTree>
    <p:extLst>
      <p:ext uri="{BB962C8B-B14F-4D97-AF65-F5344CB8AC3E}">
        <p14:creationId xmlns:p14="http://schemas.microsoft.com/office/powerpoint/2010/main" val="1777559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245F2CE-D4B6-4FDA-97E5-E720D78CC986}" type="datetimeFigureOut">
              <a:rPr lang="es-ES"/>
              <a:pPr>
                <a:defRPr/>
              </a:pPr>
              <a:t>02/02/2013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0563A76-49CD-4BCE-8B76-C1E26B2F54AE}" type="slidenum">
              <a:rPr lang="es-ES"/>
              <a:pPr>
                <a:defRPr/>
              </a:pPr>
              <a:t>‹Nº›</a:t>
            </a:fld>
            <a:endParaRPr lang="es-ES"/>
          </a:p>
        </p:txBody>
      </p:sp>
    </p:spTree>
    <p:extLst>
      <p:ext uri="{BB962C8B-B14F-4D97-AF65-F5344CB8AC3E}">
        <p14:creationId xmlns:p14="http://schemas.microsoft.com/office/powerpoint/2010/main" val="140266844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DA2A88E-0CAF-4273-AF08-A0D5F3228419}" type="datetimeFigureOut">
              <a:rPr lang="es-ES"/>
              <a:pPr>
                <a:defRPr/>
              </a:pPr>
              <a:t>02/02/2013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2C9CE68-FAAD-483F-B624-0B2AA1B69400}" type="slidenum">
              <a:rPr lang="es-ES"/>
              <a:pPr>
                <a:defRPr/>
              </a:pPr>
              <a:t>‹Nº›</a:t>
            </a:fld>
            <a:endParaRPr lang="es-ES"/>
          </a:p>
        </p:txBody>
      </p:sp>
    </p:spTree>
    <p:extLst>
      <p:ext uri="{BB962C8B-B14F-4D97-AF65-F5344CB8AC3E}">
        <p14:creationId xmlns:p14="http://schemas.microsoft.com/office/powerpoint/2010/main" val="285879893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396EE73-F43B-4EE1-B7B6-CA1177240661}" type="datetimeFigureOut">
              <a:rPr lang="es-ES"/>
              <a:pPr>
                <a:defRPr/>
              </a:pPr>
              <a:t>02/02/2013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9976E58-1AD8-4B47-A375-3B6D2CCA77E2}" type="slidenum">
              <a:rPr lang="es-ES"/>
              <a:pPr>
                <a:defRPr/>
              </a:pPr>
              <a:t>‹Nº›</a:t>
            </a:fld>
            <a:endParaRPr lang="es-ES"/>
          </a:p>
        </p:txBody>
      </p:sp>
    </p:spTree>
    <p:extLst>
      <p:ext uri="{BB962C8B-B14F-4D97-AF65-F5344CB8AC3E}">
        <p14:creationId xmlns:p14="http://schemas.microsoft.com/office/powerpoint/2010/main" val="374509069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A3E6C64-3B03-4F02-80FB-DAB67CF5BA37}" type="datetimeFigureOut">
              <a:rPr lang="es-ES"/>
              <a:pPr>
                <a:defRPr/>
              </a:pPr>
              <a:t>02/02/2013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5F8A48C-EFE6-4588-A49B-D6E9503DA4BB}" type="slidenum">
              <a:rPr lang="es-ES"/>
              <a:pPr>
                <a:defRPr/>
              </a:pPr>
              <a:t>‹Nº›</a:t>
            </a:fld>
            <a:endParaRPr lang="es-ES"/>
          </a:p>
        </p:txBody>
      </p:sp>
    </p:spTree>
    <p:extLst>
      <p:ext uri="{BB962C8B-B14F-4D97-AF65-F5344CB8AC3E}">
        <p14:creationId xmlns:p14="http://schemas.microsoft.com/office/powerpoint/2010/main" val="83360624"/>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7DA05FA-50A5-4352-9247-E9D31EAAF704}" type="datetimeFigureOut">
              <a:rPr lang="es-ES"/>
              <a:pPr>
                <a:defRPr/>
              </a:pPr>
              <a:t>02/02/2013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0AC926D-3165-4C1F-B72D-34BF8F0763E0}" type="slidenum">
              <a:rPr lang="es-ES"/>
              <a:pPr>
                <a:defRPr/>
              </a:pPr>
              <a:t>‹Nº›</a:t>
            </a:fld>
            <a:endParaRPr lang="es-ES"/>
          </a:p>
        </p:txBody>
      </p:sp>
    </p:spTree>
    <p:extLst>
      <p:ext uri="{BB962C8B-B14F-4D97-AF65-F5344CB8AC3E}">
        <p14:creationId xmlns:p14="http://schemas.microsoft.com/office/powerpoint/2010/main" val="4185559325"/>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D3485CC2-5A44-4545-8E64-3C23D68DFC9B}" type="datetimeFigureOut">
              <a:rPr lang="es-ES"/>
              <a:pPr>
                <a:defRPr/>
              </a:pPr>
              <a:t>02/02/2013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DDB98BA-0EB3-4991-A995-FC4C3D9BE93E}" type="slidenum">
              <a:rPr lang="es-ES"/>
              <a:pPr>
                <a:defRPr/>
              </a:pPr>
              <a:t>‹Nº›</a:t>
            </a:fld>
            <a:endParaRPr lang="es-ES"/>
          </a:p>
        </p:txBody>
      </p:sp>
    </p:spTree>
    <p:extLst>
      <p:ext uri="{BB962C8B-B14F-4D97-AF65-F5344CB8AC3E}">
        <p14:creationId xmlns:p14="http://schemas.microsoft.com/office/powerpoint/2010/main" val="134440457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26D00384-3E19-4632-B354-F0F32103EA6C}" type="datetimeFigureOut">
              <a:rPr lang="es-ES"/>
              <a:pPr>
                <a:defRPr/>
              </a:pPr>
              <a:t>02/02/2013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51BC05E7-ACC0-4DAB-B341-6F2D1371DFE4}" type="slidenum">
              <a:rPr lang="es-ES"/>
              <a:pPr>
                <a:defRPr/>
              </a:pPr>
              <a:t>‹Nº›</a:t>
            </a:fld>
            <a:endParaRPr lang="es-ES"/>
          </a:p>
        </p:txBody>
      </p:sp>
    </p:spTree>
    <p:extLst>
      <p:ext uri="{BB962C8B-B14F-4D97-AF65-F5344CB8AC3E}">
        <p14:creationId xmlns:p14="http://schemas.microsoft.com/office/powerpoint/2010/main" val="1662832960"/>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8AB4EF88-4195-43D6-B988-121BD70CAB0A}" type="datetimeFigureOut">
              <a:rPr lang="es-ES"/>
              <a:pPr>
                <a:defRPr/>
              </a:pPr>
              <a:t>02/02/2013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590805D9-DC27-42AA-9B5E-A6F4E2D6A4D3}" type="slidenum">
              <a:rPr lang="es-ES"/>
              <a:pPr>
                <a:defRPr/>
              </a:pPr>
              <a:t>‹Nº›</a:t>
            </a:fld>
            <a:endParaRPr lang="es-ES"/>
          </a:p>
        </p:txBody>
      </p:sp>
    </p:spTree>
    <p:extLst>
      <p:ext uri="{BB962C8B-B14F-4D97-AF65-F5344CB8AC3E}">
        <p14:creationId xmlns:p14="http://schemas.microsoft.com/office/powerpoint/2010/main" val="3520649544"/>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5726B35-768B-4599-872A-4DA7C3EA9F50}" type="datetimeFigureOut">
              <a:rPr lang="es-ES"/>
              <a:pPr>
                <a:defRPr/>
              </a:pPr>
              <a:t>02/02/2013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3FCCDE26-E9D3-430D-A075-57368578FF6C}" type="slidenum">
              <a:rPr lang="es-ES"/>
              <a:pPr>
                <a:defRPr/>
              </a:pPr>
              <a:t>‹Nº›</a:t>
            </a:fld>
            <a:endParaRPr lang="es-ES"/>
          </a:p>
        </p:txBody>
      </p:sp>
    </p:spTree>
    <p:extLst>
      <p:ext uri="{BB962C8B-B14F-4D97-AF65-F5344CB8AC3E}">
        <p14:creationId xmlns:p14="http://schemas.microsoft.com/office/powerpoint/2010/main" val="3146909952"/>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F269BE5-AD06-4143-8910-B0ECEE161F51}" type="datetimeFigureOut">
              <a:rPr lang="es-ES"/>
              <a:pPr>
                <a:defRPr/>
              </a:pPr>
              <a:t>02/02/2013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88535CE6-4805-4A0D-8617-C073CB7A44AC}" type="slidenum">
              <a:rPr lang="es-ES"/>
              <a:pPr>
                <a:defRPr/>
              </a:pPr>
              <a:t>‹Nº›</a:t>
            </a:fld>
            <a:endParaRPr lang="es-ES"/>
          </a:p>
        </p:txBody>
      </p:sp>
    </p:spTree>
    <p:extLst>
      <p:ext uri="{BB962C8B-B14F-4D97-AF65-F5344CB8AC3E}">
        <p14:creationId xmlns:p14="http://schemas.microsoft.com/office/powerpoint/2010/main" val="2280239246"/>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55B3A3D-4F69-44FF-A48B-DA59ED14DD29}" type="datetimeFigureOut">
              <a:rPr lang="es-ES"/>
              <a:pPr>
                <a:defRPr/>
              </a:pPr>
              <a:t>02/02/2013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00090DF8-50D4-4815-AC08-401DFCB60304}" type="slidenum">
              <a:rPr lang="es-ES"/>
              <a:pPr>
                <a:defRPr/>
              </a:pPr>
              <a:t>‹Nº›</a:t>
            </a:fld>
            <a:endParaRPr lang="es-ES"/>
          </a:p>
        </p:txBody>
      </p:sp>
    </p:spTree>
    <p:extLst>
      <p:ext uri="{BB962C8B-B14F-4D97-AF65-F5344CB8AC3E}">
        <p14:creationId xmlns:p14="http://schemas.microsoft.com/office/powerpoint/2010/main" val="253142789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65AB151-621C-43B3-AA8F-6E97F2DD2BF3}" type="datetimeFigureOut">
              <a:rPr lang="es-ES"/>
              <a:pPr>
                <a:defRPr/>
              </a:pPr>
              <a:t>02/02/2013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A27BFB4-70B1-48D4-9046-B9A2B8B93922}"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ransition>
    <p:fade thruBlk="1"/>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Hoja_de_c_lculo_de_Microsoft_Excel_97-20031.xls"/></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Hoja_de_c_lculo_de_Microsoft_Excel_97-20032.xls"/></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043608" y="476672"/>
            <a:ext cx="7200800" cy="5342993"/>
          </a:xfrm>
          <a:prstGeom prst="rect">
            <a:avLst/>
          </a:prstGeom>
          <a:noFill/>
          <a:ln w="9525">
            <a:noFill/>
            <a:miter lim="800000"/>
            <a:headEnd/>
            <a:tailEnd/>
          </a:ln>
        </p:spPr>
      </p:pic>
      <p:sp>
        <p:nvSpPr>
          <p:cNvPr id="3" name="2 Subtítulo"/>
          <p:cNvSpPr>
            <a:spLocks noGrp="1"/>
          </p:cNvSpPr>
          <p:nvPr>
            <p:ph type="subTitle" idx="1"/>
          </p:nvPr>
        </p:nvSpPr>
        <p:spPr>
          <a:xfrm>
            <a:off x="1443608" y="4761993"/>
            <a:ext cx="6400800" cy="1057672"/>
          </a:xfrm>
        </p:spPr>
        <p:txBody>
          <a:bodyPr>
            <a:normAutofit/>
          </a:bodyPr>
          <a:lstStyle/>
          <a:p>
            <a:r>
              <a:rPr lang="es-ES" sz="5400" b="1" i="1" u="sng" dirty="0" smtClean="0">
                <a:solidFill>
                  <a:schemeClr val="accent6">
                    <a:lumMod val="50000"/>
                  </a:schemeClr>
                </a:solidFill>
              </a:rPr>
              <a:t>Implicaciones éticas</a:t>
            </a:r>
            <a:endParaRPr lang="es-ES" sz="5400" b="1" i="1" u="sng" dirty="0">
              <a:solidFill>
                <a:schemeClr val="accent6">
                  <a:lumMod val="50000"/>
                </a:schemeClr>
              </a:solidFill>
            </a:endParaRPr>
          </a:p>
        </p:txBody>
      </p:sp>
      <p:sp>
        <p:nvSpPr>
          <p:cNvPr id="2" name="1 Título"/>
          <p:cNvSpPr>
            <a:spLocks noGrp="1"/>
          </p:cNvSpPr>
          <p:nvPr>
            <p:ph type="ctrTitle"/>
          </p:nvPr>
        </p:nvSpPr>
        <p:spPr>
          <a:xfrm>
            <a:off x="943452" y="1781718"/>
            <a:ext cx="7406640" cy="1472184"/>
          </a:xfrm>
        </p:spPr>
        <p:txBody>
          <a:bodyPr>
            <a:normAutofit fontScale="90000"/>
          </a:bodyPr>
          <a:lstStyle/>
          <a:p>
            <a:pPr algn="ctr"/>
            <a:r>
              <a:rPr lang="es-ES" sz="8000" dirty="0" smtClean="0">
                <a:solidFill>
                  <a:schemeClr val="bg1"/>
                </a:solidFill>
              </a:rPr>
              <a:t>Ulipristal acetato</a:t>
            </a:r>
            <a:r>
              <a:rPr lang="es-ES" sz="8000" dirty="0" smtClean="0"/>
              <a:t/>
            </a:r>
            <a:br>
              <a:rPr lang="es-ES" sz="8000" dirty="0" smtClean="0"/>
            </a:br>
            <a:r>
              <a:rPr lang="es-ES" sz="8000" dirty="0" smtClean="0"/>
              <a:t/>
            </a:r>
            <a:br>
              <a:rPr lang="es-ES" sz="8000" dirty="0" smtClean="0"/>
            </a:br>
            <a:r>
              <a:rPr lang="es-ES" sz="4900" dirty="0" smtClean="0">
                <a:solidFill>
                  <a:schemeClr val="accent6">
                    <a:lumMod val="50000"/>
                  </a:schemeClr>
                </a:solidFill>
              </a:rPr>
              <a:t>Un nuevo anticonceptivo de emergencia</a:t>
            </a:r>
            <a:endParaRPr lang="es-ES" dirty="0">
              <a:solidFill>
                <a:schemeClr val="accent6">
                  <a:lumMod val="50000"/>
                </a:schemeClr>
              </a:solidFill>
            </a:endParaRPr>
          </a:p>
        </p:txBody>
      </p:sp>
      <p:sp>
        <p:nvSpPr>
          <p:cNvPr id="5" name="2 Subtítulo"/>
          <p:cNvSpPr txBox="1">
            <a:spLocks/>
          </p:cNvSpPr>
          <p:nvPr/>
        </p:nvSpPr>
        <p:spPr bwMode="auto">
          <a:xfrm>
            <a:off x="1511313" y="5819665"/>
            <a:ext cx="6400800" cy="705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buFont typeface="Arial" pitchFamily="34" charset="0"/>
              <a:buNone/>
              <a:defRPr/>
            </a:pPr>
            <a:r>
              <a:rPr lang="es-ES" sz="2400" i="1" dirty="0" smtClean="0">
                <a:solidFill>
                  <a:schemeClr val="tx1"/>
                </a:solidFill>
                <a:effectLst>
                  <a:outerShdw blurRad="38100" dist="38100" dir="2700000" algn="tl">
                    <a:srgbClr val="000000">
                      <a:alpha val="43137"/>
                    </a:srgbClr>
                  </a:outerShdw>
                </a:effectLst>
              </a:rPr>
              <a:t>Julio Tudela</a:t>
            </a:r>
          </a:p>
          <a:p>
            <a:pPr eaLnBrk="1" fontAlgn="auto" hangingPunct="1">
              <a:spcAft>
                <a:spcPts val="0"/>
              </a:spcAft>
              <a:defRPr/>
            </a:pPr>
            <a:r>
              <a:rPr lang="es-ES" sz="1800" i="1" dirty="0" smtClean="0"/>
              <a:t>Instituto de Ciencias de la Vida (Universidad Católica de Valencia)</a:t>
            </a:r>
            <a:endParaRPr lang="es-ES" sz="1800" i="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8949933"/>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fontScale="90000"/>
          </a:bodyPr>
          <a:lstStyle/>
          <a:p>
            <a:r>
              <a:rPr lang="es-ES" b="1" dirty="0" smtClean="0"/>
              <a:t>Precauciones de empleo</a:t>
            </a:r>
            <a:endParaRPr lang="es-ES" b="1" dirty="0"/>
          </a:p>
        </p:txBody>
      </p:sp>
      <p:graphicFrame>
        <p:nvGraphicFramePr>
          <p:cNvPr id="3" name="2 Marcador de contenido"/>
          <p:cNvGraphicFramePr>
            <a:graphicFrameLocks noGrp="1"/>
          </p:cNvGraphicFramePr>
          <p:nvPr>
            <p:ph sz="quarter" idx="1"/>
            <p:extLst>
              <p:ext uri="{D42A27DB-BD31-4B8C-83A1-F6EECF244321}">
                <p14:modId xmlns:p14="http://schemas.microsoft.com/office/powerpoint/2010/main" val="3853598072"/>
              </p:ext>
            </p:extLst>
          </p:nvPr>
        </p:nvGraphicFramePr>
        <p:xfrm>
          <a:off x="251520" y="1412776"/>
          <a:ext cx="871296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6513697"/>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896144"/>
          </a:xfrm>
        </p:spPr>
        <p:txBody>
          <a:bodyPr>
            <a:normAutofit fontScale="90000"/>
          </a:bodyPr>
          <a:lstStyle/>
          <a:p>
            <a:r>
              <a:rPr lang="es-ES" b="1" u="sng" dirty="0" smtClean="0"/>
              <a:t>Conclusiones: </a:t>
            </a:r>
            <a:r>
              <a:rPr lang="es-ES" b="1" dirty="0" smtClean="0"/>
              <a:t/>
            </a:r>
            <a:br>
              <a:rPr lang="es-ES" b="1" dirty="0" smtClean="0"/>
            </a:br>
            <a:r>
              <a:rPr lang="es-ES" b="1" dirty="0" smtClean="0"/>
              <a:t>sobre los efectos secundarios</a:t>
            </a:r>
            <a:endParaRPr lang="es-ES"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1554948761"/>
              </p:ext>
            </p:extLst>
          </p:nvPr>
        </p:nvGraphicFramePr>
        <p:xfrm>
          <a:off x="457200" y="1628800"/>
          <a:ext cx="82296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1314509"/>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otón de acción: Ayuda">
            <a:hlinkClick r:id="" action="ppaction://noaction" highlightClick="1"/>
          </p:cNvPr>
          <p:cNvSpPr/>
          <p:nvPr/>
        </p:nvSpPr>
        <p:spPr>
          <a:xfrm>
            <a:off x="323528" y="1196752"/>
            <a:ext cx="8568952" cy="5112568"/>
          </a:xfrm>
          <a:prstGeom prst="actionButtonHelp">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b="1" dirty="0" smtClean="0"/>
              <a:t>Sin embargo…</a:t>
            </a:r>
            <a:endParaRPr lang="es-ES" b="1" dirty="0"/>
          </a:p>
        </p:txBody>
      </p:sp>
      <p:sp>
        <p:nvSpPr>
          <p:cNvPr id="3" name="2 Marcador de contenido"/>
          <p:cNvSpPr>
            <a:spLocks noGrp="1"/>
          </p:cNvSpPr>
          <p:nvPr>
            <p:ph sz="quarter" idx="1"/>
          </p:nvPr>
        </p:nvSpPr>
        <p:spPr>
          <a:xfrm>
            <a:off x="498458" y="1844824"/>
            <a:ext cx="8229600" cy="4281339"/>
          </a:xfrm>
        </p:spPr>
        <p:txBody>
          <a:bodyPr>
            <a:normAutofit fontScale="92500" lnSpcReduction="10000"/>
          </a:bodyPr>
          <a:lstStyle/>
          <a:p>
            <a:pPr algn="ctr"/>
            <a:r>
              <a:rPr lang="es-ES" sz="5200" dirty="0" smtClean="0"/>
              <a:t>“No existen razones médicas para que los anticonceptivos de emergencia se dispensen sólo bajo prescripción médica…”</a:t>
            </a:r>
          </a:p>
          <a:p>
            <a:pPr algn="ctr"/>
            <a:endParaRPr lang="es-ES" sz="2000" i="1" dirty="0" smtClean="0"/>
          </a:p>
          <a:p>
            <a:pPr algn="ctr">
              <a:buNone/>
            </a:pPr>
            <a:r>
              <a:rPr lang="es-ES" sz="2000" i="1" dirty="0" smtClean="0"/>
              <a:t>(</a:t>
            </a:r>
            <a:r>
              <a:rPr lang="es-ES" sz="2000" i="1" dirty="0" err="1" smtClean="0"/>
              <a:t>Trussell</a:t>
            </a:r>
            <a:r>
              <a:rPr lang="es-ES" sz="2000" i="1" dirty="0" smtClean="0"/>
              <a:t> J. 2010. </a:t>
            </a:r>
            <a:r>
              <a:rPr lang="es-ES" sz="2000" i="1" dirty="0" err="1" smtClean="0"/>
              <a:t>Professor</a:t>
            </a:r>
            <a:r>
              <a:rPr lang="es-ES" sz="2000" i="1" dirty="0" smtClean="0"/>
              <a:t> of </a:t>
            </a:r>
            <a:r>
              <a:rPr lang="es-ES" sz="2000" i="1" dirty="0" err="1" smtClean="0"/>
              <a:t>Economics</a:t>
            </a:r>
            <a:r>
              <a:rPr lang="es-ES" sz="2000" i="1" dirty="0" smtClean="0"/>
              <a:t> and </a:t>
            </a:r>
            <a:r>
              <a:rPr lang="es-ES" sz="2000" i="1" dirty="0" err="1" smtClean="0"/>
              <a:t>Public</a:t>
            </a:r>
            <a:r>
              <a:rPr lang="es-ES" sz="2000" i="1" dirty="0" smtClean="0"/>
              <a:t> </a:t>
            </a:r>
            <a:r>
              <a:rPr lang="es-ES" sz="2000" i="1" dirty="0" err="1" smtClean="0"/>
              <a:t>Affairs</a:t>
            </a:r>
            <a:r>
              <a:rPr lang="es-ES" sz="2000" i="1" dirty="0" smtClean="0"/>
              <a:t> and  Director, Office of </a:t>
            </a:r>
            <a:r>
              <a:rPr lang="es-ES" sz="2000" i="1" dirty="0" err="1" smtClean="0"/>
              <a:t>Population</a:t>
            </a:r>
            <a:r>
              <a:rPr lang="es-ES" sz="2000" i="1" dirty="0" smtClean="0"/>
              <a:t> </a:t>
            </a:r>
            <a:r>
              <a:rPr lang="es-ES" sz="2000" i="1" dirty="0" err="1" smtClean="0"/>
              <a:t>Research</a:t>
            </a:r>
            <a:r>
              <a:rPr lang="es-ES" sz="2000" i="1" dirty="0" smtClean="0"/>
              <a:t>, Princeton </a:t>
            </a:r>
            <a:r>
              <a:rPr lang="es-ES" sz="2000" i="1" dirty="0" err="1" smtClean="0"/>
              <a:t>University</a:t>
            </a:r>
            <a:r>
              <a:rPr lang="es-ES" sz="2000" i="1" dirty="0" smtClean="0"/>
              <a:t>)</a:t>
            </a:r>
          </a:p>
          <a:p>
            <a:endParaRPr lang="es-ES" dirty="0"/>
          </a:p>
        </p:txBody>
      </p:sp>
    </p:spTree>
    <p:extLst>
      <p:ext uri="{BB962C8B-B14F-4D97-AF65-F5344CB8AC3E}">
        <p14:creationId xmlns:p14="http://schemas.microsoft.com/office/powerpoint/2010/main" val="2177360848"/>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88913"/>
            <a:ext cx="8229600" cy="993775"/>
          </a:xfrm>
        </p:spPr>
        <p:txBody>
          <a:bodyPr rtlCol="0">
            <a:normAutofit fontScale="90000"/>
          </a:bodyPr>
          <a:lstStyle/>
          <a:p>
            <a:pPr eaLnBrk="1" fontAlgn="auto" hangingPunct="1">
              <a:spcAft>
                <a:spcPts val="0"/>
              </a:spcAft>
              <a:defRPr/>
            </a:pPr>
            <a:r>
              <a:rPr lang="es-ES" b="1" u="sng" dirty="0" smtClean="0"/>
              <a:t>Conclusiones:</a:t>
            </a:r>
            <a:r>
              <a:rPr lang="es-ES" b="1" dirty="0" smtClean="0"/>
              <a:t> </a:t>
            </a:r>
            <a:br>
              <a:rPr lang="es-ES" b="1" dirty="0" smtClean="0"/>
            </a:br>
            <a:r>
              <a:rPr lang="es-ES" b="1" dirty="0" smtClean="0"/>
              <a:t>sobre el mecanismo de acción</a:t>
            </a:r>
            <a:endParaRPr lang="es-ES" b="1"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56918109"/>
              </p:ext>
            </p:extLst>
          </p:nvPr>
        </p:nvGraphicFramePr>
        <p:xfrm>
          <a:off x="323850" y="1341438"/>
          <a:ext cx="8496304" cy="4176709"/>
        </p:xfrm>
        <a:graphic>
          <a:graphicData uri="http://schemas.openxmlformats.org/drawingml/2006/table">
            <a:tbl>
              <a:tblPr firstRow="1" bandRow="1">
                <a:tableStyleId>{0505E3EF-67EA-436B-97B2-0124C06EBD24}</a:tableStyleId>
              </a:tblPr>
              <a:tblGrid>
                <a:gridCol w="1062038"/>
                <a:gridCol w="1062038"/>
                <a:gridCol w="1062038"/>
                <a:gridCol w="1062038"/>
                <a:gridCol w="1062038"/>
                <a:gridCol w="1062038"/>
                <a:gridCol w="1062038"/>
                <a:gridCol w="1062038"/>
              </a:tblGrid>
              <a:tr h="320067">
                <a:tc>
                  <a:txBody>
                    <a:bodyPr/>
                    <a:lstStyle/>
                    <a:p>
                      <a:pPr algn="ctr">
                        <a:lnSpc>
                          <a:spcPct val="150000"/>
                        </a:lnSpc>
                        <a:spcAft>
                          <a:spcPts val="0"/>
                        </a:spcAft>
                      </a:pPr>
                      <a:r>
                        <a:rPr lang="es-ES" sz="1400" b="1" dirty="0" smtClean="0">
                          <a:latin typeface="Calibri" pitchFamily="34" charset="0"/>
                        </a:rPr>
                        <a:t>DIA -5</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-4</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100</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-3</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100</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100</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-2</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latin typeface="Calibri" pitchFamily="34" charset="0"/>
                        </a:rPr>
                        <a:t>78,6</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78,6</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78,6</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-1</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8,3</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8,3</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8,3</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8,3</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dirty="0" smtClean="0">
                          <a:latin typeface="Calibri" pitchFamily="34" charset="0"/>
                        </a:rPr>
                        <a:t>OVULACION</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+1</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chemeClr val="accent2"/>
                          </a:solidFill>
                          <a:effectLst>
                            <a:outerShdw blurRad="38100" dist="38100" dir="2700000" algn="tl">
                              <a:srgbClr val="000000">
                                <a:alpha val="43137"/>
                              </a:srgbClr>
                            </a:outerShdw>
                          </a:effectLst>
                          <a:latin typeface="Calibri" pitchFamily="34" charset="0"/>
                        </a:rPr>
                        <a:t>RSD</a:t>
                      </a:r>
                      <a:endParaRPr lang="es-ES" sz="1400" b="1" dirty="0">
                        <a:solidFill>
                          <a:schemeClr val="accent2"/>
                        </a:solidFill>
                        <a:effectLst>
                          <a:outerShdw blurRad="38100" dist="38100" dir="2700000" algn="tl">
                            <a:srgbClr val="000000">
                              <a:alpha val="43137"/>
                            </a:srgbClr>
                          </a:outerShdw>
                        </a:effectLst>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+2</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+3</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+4</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r>
                        <a:rPr lang="es-ES" sz="1400" b="1" smtClean="0">
                          <a:latin typeface="Calibri" pitchFamily="34" charset="0"/>
                        </a:rPr>
                        <a:t>DIA +5</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r>
              <a:tr h="320067">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solidFill>
                            <a:srgbClr val="FF0000"/>
                          </a:solidFill>
                          <a:latin typeface="Calibri" pitchFamily="34" charset="0"/>
                        </a:rPr>
                        <a:t>0</a:t>
                      </a:r>
                      <a:endParaRPr lang="es-ES" sz="1400" b="1" dirty="0">
                        <a:solidFill>
                          <a:srgbClr val="FF0000"/>
                        </a:solidFill>
                        <a:latin typeface="Calibri" pitchFamily="34" charset="0"/>
                        <a:ea typeface="Calibri"/>
                        <a:cs typeface="Times New Roman"/>
                      </a:endParaRPr>
                    </a:p>
                  </a:txBody>
                  <a:tcPr marL="68575" marR="68575" marT="0" marB="0" anchor="ctr"/>
                </a:tc>
              </a:tr>
              <a:tr h="335905">
                <a:tc>
                  <a:txBody>
                    <a:bodyPr/>
                    <a:lstStyle/>
                    <a:p>
                      <a:pPr algn="ctr">
                        <a:spcAft>
                          <a:spcPts val="0"/>
                        </a:spcAft>
                      </a:pPr>
                      <a:r>
                        <a:rPr lang="es-ES" sz="700" b="1" dirty="0" smtClean="0">
                          <a:latin typeface="Calibri" pitchFamily="34" charset="0"/>
                        </a:rPr>
                        <a:t>EFICACIA MEDIA % RETRASO OVULACION</a:t>
                      </a:r>
                      <a:endParaRPr lang="es-ES" sz="7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57,4</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37,4</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17,4</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1,7</a:t>
                      </a:r>
                      <a:endParaRPr lang="es-ES" sz="1400" b="1">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0</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smtClean="0">
                          <a:latin typeface="Calibri" pitchFamily="34" charset="0"/>
                        </a:rPr>
                        <a:t>0</a:t>
                      </a:r>
                      <a:endParaRPr lang="es-ES" sz="1400" b="1" dirty="0">
                        <a:latin typeface="Calibri" pitchFamily="34" charset="0"/>
                        <a:ea typeface="Calibri"/>
                        <a:cs typeface="Times New Roman"/>
                      </a:endParaRPr>
                    </a:p>
                  </a:txBody>
                  <a:tcPr marL="68575" marR="68575" marT="0" marB="0" anchor="ctr"/>
                </a:tc>
                <a:tc>
                  <a:txBody>
                    <a:bodyPr/>
                    <a:lstStyle/>
                    <a:p>
                      <a:pPr algn="ctr">
                        <a:lnSpc>
                          <a:spcPct val="150000"/>
                        </a:lnSpc>
                        <a:spcAft>
                          <a:spcPts val="0"/>
                        </a:spcAft>
                      </a:pPr>
                      <a:r>
                        <a:rPr lang="es-ES" sz="1400" b="1" dirty="0" smtClean="0">
                          <a:latin typeface="Calibri" pitchFamily="34" charset="0"/>
                        </a:rPr>
                        <a:t>0</a:t>
                      </a:r>
                      <a:endParaRPr lang="es-ES" sz="1400" b="1" dirty="0">
                        <a:latin typeface="Calibri" pitchFamily="34" charset="0"/>
                        <a:ea typeface="Calibri"/>
                        <a:cs typeface="Times New Roman"/>
                      </a:endParaRPr>
                    </a:p>
                  </a:txBody>
                  <a:tcPr marL="68575" marR="68575" marT="0" marB="0" anchor="ctr"/>
                </a:tc>
              </a:tr>
            </a:tbl>
          </a:graphicData>
        </a:graphic>
      </p:graphicFrame>
      <p:sp>
        <p:nvSpPr>
          <p:cNvPr id="11395" name="Rectangle 1"/>
          <p:cNvSpPr>
            <a:spLocks noChangeArrowheads="1"/>
          </p:cNvSpPr>
          <p:nvPr/>
        </p:nvSpPr>
        <p:spPr bwMode="auto">
          <a:xfrm>
            <a:off x="250825" y="5589588"/>
            <a:ext cx="85693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ES" sz="1200" b="1" dirty="0">
                <a:latin typeface="Calibri" pitchFamily="34" charset="0"/>
                <a:ea typeface="Calibri" pitchFamily="34" charset="0"/>
                <a:cs typeface="Times New Roman" pitchFamily="18" charset="0"/>
              </a:rPr>
              <a:t>Tabla 6: Eficacia del </a:t>
            </a:r>
            <a:r>
              <a:rPr lang="es-ES" sz="1200" b="1" dirty="0" smtClean="0">
                <a:latin typeface="Calibri" pitchFamily="34" charset="0"/>
                <a:ea typeface="Calibri" pitchFamily="34" charset="0"/>
                <a:cs typeface="Times New Roman" pitchFamily="18" charset="0"/>
              </a:rPr>
              <a:t>ulipristal </a:t>
            </a:r>
            <a:r>
              <a:rPr lang="es-ES" sz="1200" b="1" dirty="0">
                <a:latin typeface="Calibri" pitchFamily="34" charset="0"/>
                <a:ea typeface="Calibri" pitchFamily="34" charset="0"/>
                <a:cs typeface="Times New Roman" pitchFamily="18" charset="0"/>
              </a:rPr>
              <a:t>retrasando la ruptura folicular (%), dependiendo del día de la relación sexual desprotegida (RSD) respecto de la ovulación. Se muestran los valores de efectividad según el día en que se toma el medicamento de entre los 5 posteriores a la RSD. Los porcentajes de actividad asignados, dependen del momento de la toma del Ulipristal respecto del pico de LH, 16-24 horas antes de la ovulación, según </a:t>
            </a:r>
            <a:r>
              <a:rPr lang="es-ES" sz="1200" b="1" dirty="0" err="1">
                <a:latin typeface="Calibri" pitchFamily="34" charset="0"/>
                <a:ea typeface="Calibri" pitchFamily="34" charset="0"/>
                <a:cs typeface="Times New Roman" pitchFamily="18" charset="0"/>
              </a:rPr>
              <a:t>Brach</a:t>
            </a:r>
            <a:r>
              <a:rPr lang="es-ES" sz="1200" b="1" dirty="0">
                <a:latin typeface="Calibri" pitchFamily="34" charset="0"/>
                <a:ea typeface="Calibri" pitchFamily="34" charset="0"/>
                <a:cs typeface="Times New Roman" pitchFamily="18" charset="0"/>
              </a:rPr>
              <a:t> V, et al.</a:t>
            </a:r>
            <a:r>
              <a:rPr lang="es-ES" sz="1200" b="1" baseline="30000" dirty="0">
                <a:latin typeface="Calibri" pitchFamily="34" charset="0"/>
                <a:ea typeface="Calibri" pitchFamily="34" charset="0"/>
                <a:cs typeface="Times New Roman" pitchFamily="18" charset="0"/>
              </a:rPr>
              <a:t>26</a:t>
            </a:r>
            <a:r>
              <a:rPr lang="es-ES" sz="1200" b="1" dirty="0">
                <a:latin typeface="Calibri" pitchFamily="34" charset="0"/>
                <a:ea typeface="Calibri" pitchFamily="34" charset="0"/>
                <a:cs typeface="Times New Roman" pitchFamily="18" charset="0"/>
              </a:rPr>
              <a:t>.</a:t>
            </a:r>
            <a:endParaRPr lang="es-ES" sz="2800" dirty="0">
              <a:latin typeface="Arial" charset="0"/>
              <a:ea typeface="Calibri" pitchFamily="34"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88913"/>
            <a:ext cx="8229600" cy="993775"/>
          </a:xfrm>
        </p:spPr>
        <p:txBody>
          <a:bodyPr rtlCol="0">
            <a:normAutofit fontScale="90000"/>
          </a:bodyPr>
          <a:lstStyle/>
          <a:p>
            <a:pPr eaLnBrk="1" fontAlgn="auto" hangingPunct="1">
              <a:spcAft>
                <a:spcPts val="0"/>
              </a:spcAft>
              <a:defRPr/>
            </a:pPr>
            <a:r>
              <a:rPr lang="es-ES" b="1" u="sng" dirty="0" smtClean="0"/>
              <a:t>Conclusiones:</a:t>
            </a:r>
            <a:r>
              <a:rPr lang="es-ES" b="1" dirty="0" smtClean="0"/>
              <a:t> </a:t>
            </a:r>
            <a:br>
              <a:rPr lang="es-ES" b="1" dirty="0" smtClean="0"/>
            </a:br>
            <a:r>
              <a:rPr lang="es-ES" b="1" dirty="0" smtClean="0"/>
              <a:t>sobre el mecanismo de acción</a:t>
            </a:r>
            <a:endParaRPr lang="es-ES" b="1" dirty="0"/>
          </a:p>
        </p:txBody>
      </p:sp>
      <p:graphicFrame>
        <p:nvGraphicFramePr>
          <p:cNvPr id="1026" name="5 Marcador de contenido"/>
          <p:cNvGraphicFramePr>
            <a:graphicFrameLocks noGrp="1"/>
          </p:cNvGraphicFramePr>
          <p:nvPr>
            <p:ph idx="1"/>
          </p:nvPr>
        </p:nvGraphicFramePr>
        <p:xfrm>
          <a:off x="409575" y="1549400"/>
          <a:ext cx="8324850" cy="3802063"/>
        </p:xfrm>
        <a:graphic>
          <a:graphicData uri="http://schemas.openxmlformats.org/presentationml/2006/ole">
            <mc:AlternateContent xmlns:mc="http://schemas.openxmlformats.org/markup-compatibility/2006">
              <mc:Choice xmlns:v="urn:schemas-microsoft-com:vml" Requires="v">
                <p:oleObj spid="_x0000_s1043" r:id="rId4" imgW="8327858" imgH="3804234" progId="Excel.Sheet.8">
                  <p:embed/>
                </p:oleObj>
              </mc:Choice>
              <mc:Fallback>
                <p:oleObj r:id="rId4" imgW="8327858" imgH="3804234" progId="Excel.Sheet.8">
                  <p:embed/>
                  <p:pic>
                    <p:nvPicPr>
                      <p:cNvPr id="0" name="Picture 10"/>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9575" y="1549400"/>
                        <a:ext cx="8324850" cy="3802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1"/>
          <p:cNvSpPr>
            <a:spLocks noChangeArrowheads="1"/>
          </p:cNvSpPr>
          <p:nvPr/>
        </p:nvSpPr>
        <p:spPr bwMode="auto">
          <a:xfrm>
            <a:off x="250825" y="5354638"/>
            <a:ext cx="85693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s-ES" sz="1600" b="1" dirty="0">
                <a:latin typeface="Calibri" pitchFamily="34" charset="0"/>
                <a:ea typeface="Calibri" pitchFamily="34" charset="0"/>
                <a:cs typeface="Times New Roman" pitchFamily="18" charset="0"/>
              </a:rPr>
              <a:t>Figura 10: Representación del porcentaje de actividad del </a:t>
            </a:r>
            <a:r>
              <a:rPr lang="es-ES" sz="1600" b="1" dirty="0" smtClean="0">
                <a:latin typeface="Calibri" pitchFamily="34" charset="0"/>
                <a:ea typeface="Calibri" pitchFamily="34" charset="0"/>
                <a:cs typeface="Times New Roman" pitchFamily="18" charset="0"/>
              </a:rPr>
              <a:t>ulipristal </a:t>
            </a:r>
            <a:r>
              <a:rPr lang="es-ES" sz="1600" b="1" dirty="0">
                <a:latin typeface="Calibri" pitchFamily="34" charset="0"/>
                <a:ea typeface="Calibri" pitchFamily="34" charset="0"/>
                <a:cs typeface="Times New Roman" pitchFamily="18" charset="0"/>
              </a:rPr>
              <a:t>retrasando la ovulación o interfiriendo la implantación respecto del total de su </a:t>
            </a:r>
            <a:r>
              <a:rPr lang="es-ES" sz="1600" b="1">
                <a:latin typeface="Calibri" pitchFamily="34" charset="0"/>
                <a:ea typeface="Calibri" pitchFamily="34" charset="0"/>
                <a:cs typeface="Times New Roman" pitchFamily="18" charset="0"/>
              </a:rPr>
              <a:t>eficacia </a:t>
            </a:r>
            <a:r>
              <a:rPr lang="es-ES" sz="1600" b="1" smtClean="0">
                <a:latin typeface="Calibri" pitchFamily="34" charset="0"/>
                <a:ea typeface="Calibri" pitchFamily="34" charset="0"/>
                <a:cs typeface="Times New Roman" pitchFamily="18" charset="0"/>
              </a:rPr>
              <a:t>contraceptiva, </a:t>
            </a:r>
            <a:r>
              <a:rPr lang="es-ES" sz="1600" b="1" dirty="0">
                <a:latin typeface="Calibri" pitchFamily="34" charset="0"/>
                <a:ea typeface="Calibri" pitchFamily="34" charset="0"/>
                <a:cs typeface="Times New Roman" pitchFamily="18" charset="0"/>
              </a:rPr>
              <a:t>según el día de la RSD respecto de la ovulación (valores medios de los cinco días siguientes en que puede ser administrado el fármaco, tomados de la Tabla 6).</a:t>
            </a:r>
            <a:endParaRPr lang="es-ES" sz="3600" dirty="0">
              <a:latin typeface="Arial" charset="0"/>
              <a:ea typeface="Calibri" pitchFamily="34"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288" y="188913"/>
            <a:ext cx="8229600" cy="993775"/>
          </a:xfrm>
        </p:spPr>
        <p:txBody>
          <a:bodyPr rtlCol="0">
            <a:normAutofit fontScale="90000"/>
          </a:bodyPr>
          <a:lstStyle/>
          <a:p>
            <a:pPr eaLnBrk="1" fontAlgn="auto" hangingPunct="1">
              <a:spcAft>
                <a:spcPts val="0"/>
              </a:spcAft>
              <a:defRPr/>
            </a:pPr>
            <a:r>
              <a:rPr lang="es-ES" b="1" u="sng" dirty="0" smtClean="0"/>
              <a:t>Conclusiones:</a:t>
            </a:r>
            <a:r>
              <a:rPr lang="es-ES" b="1" dirty="0" smtClean="0"/>
              <a:t> </a:t>
            </a:r>
            <a:br>
              <a:rPr lang="es-ES" b="1" dirty="0" smtClean="0"/>
            </a:br>
            <a:r>
              <a:rPr lang="es-ES" b="1" dirty="0" smtClean="0"/>
              <a:t>sobre el mecanismo de acción</a:t>
            </a:r>
            <a:endParaRPr lang="es-ES" b="1" dirty="0"/>
          </a:p>
        </p:txBody>
      </p:sp>
      <p:graphicFrame>
        <p:nvGraphicFramePr>
          <p:cNvPr id="2050" name="10 Marcador de contenido"/>
          <p:cNvGraphicFramePr>
            <a:graphicFrameLocks noGrp="1"/>
          </p:cNvGraphicFramePr>
          <p:nvPr>
            <p:ph idx="1"/>
          </p:nvPr>
        </p:nvGraphicFramePr>
        <p:xfrm>
          <a:off x="250825" y="1341438"/>
          <a:ext cx="8605838" cy="4162425"/>
        </p:xfrm>
        <a:graphic>
          <a:graphicData uri="http://schemas.openxmlformats.org/presentationml/2006/ole">
            <mc:AlternateContent xmlns:mc="http://schemas.openxmlformats.org/markup-compatibility/2006">
              <mc:Choice xmlns:v="urn:schemas-microsoft-com:vml" Requires="v">
                <p:oleObj spid="_x0000_s2067" r:id="rId4" imgW="8608298" imgH="4163929" progId="Excel.Sheet.8">
                  <p:embed/>
                </p:oleObj>
              </mc:Choice>
              <mc:Fallback>
                <p:oleObj r:id="rId4" imgW="8608298" imgH="4163929" progId="Excel.Sheet.8">
                  <p:embed/>
                  <p:pic>
                    <p:nvPicPr>
                      <p:cNvPr id="0" name="Picture 10"/>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341438"/>
                        <a:ext cx="8605838" cy="416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1"/>
          <p:cNvSpPr>
            <a:spLocks noChangeArrowheads="1"/>
          </p:cNvSpPr>
          <p:nvPr/>
        </p:nvSpPr>
        <p:spPr bwMode="auto">
          <a:xfrm>
            <a:off x="395288" y="5516563"/>
            <a:ext cx="8353425" cy="112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20000"/>
              </a:lnSpc>
            </a:pPr>
            <a:r>
              <a:rPr lang="es-ES" sz="1600" b="1" dirty="0">
                <a:latin typeface="Calibri" pitchFamily="34" charset="0"/>
                <a:ea typeface="Calibri" pitchFamily="34" charset="0"/>
                <a:cs typeface="Times New Roman" pitchFamily="18" charset="0"/>
              </a:rPr>
              <a:t>Figura 11: Representación gráfica de los valores de la Tabla 7, mostrando los porcentajes de eficacia anovulatoria y </a:t>
            </a:r>
            <a:r>
              <a:rPr lang="es-ES" sz="1600" b="1" dirty="0" err="1">
                <a:latin typeface="Calibri" pitchFamily="34" charset="0"/>
                <a:ea typeface="Calibri" pitchFamily="34" charset="0"/>
                <a:cs typeface="Times New Roman" pitchFamily="18" charset="0"/>
              </a:rPr>
              <a:t>antiimplantatoria</a:t>
            </a:r>
            <a:r>
              <a:rPr lang="es-ES" sz="1600" b="1" dirty="0">
                <a:latin typeface="Calibri" pitchFamily="34" charset="0"/>
                <a:ea typeface="Calibri" pitchFamily="34" charset="0"/>
                <a:cs typeface="Times New Roman" pitchFamily="18" charset="0"/>
              </a:rPr>
              <a:t>, junto a la eficacia </a:t>
            </a:r>
            <a:r>
              <a:rPr lang="es-ES" sz="1600" b="1" dirty="0" smtClean="0">
                <a:latin typeface="Calibri" pitchFamily="34" charset="0"/>
                <a:ea typeface="Calibri" pitchFamily="34" charset="0"/>
                <a:cs typeface="Times New Roman" pitchFamily="18" charset="0"/>
              </a:rPr>
              <a:t>contraceptiva </a:t>
            </a:r>
            <a:r>
              <a:rPr lang="es-ES" sz="1600" b="1" dirty="0">
                <a:latin typeface="Calibri" pitchFamily="34" charset="0"/>
                <a:ea typeface="Calibri" pitchFamily="34" charset="0"/>
                <a:cs typeface="Times New Roman" pitchFamily="18" charset="0"/>
              </a:rPr>
              <a:t>total,  según la demora entre la RSD y la administración del fármaco.</a:t>
            </a:r>
            <a:endParaRPr lang="es-ES" sz="1600" dirty="0">
              <a:latin typeface="Arial" charset="0"/>
              <a:ea typeface="Calibri" pitchFamily="34"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21978951"/>
              </p:ext>
            </p:extLst>
          </p:nvPr>
        </p:nvGraphicFramePr>
        <p:xfrm>
          <a:off x="242276" y="1220553"/>
          <a:ext cx="8650204" cy="3432582"/>
        </p:xfrm>
        <a:graphic>
          <a:graphicData uri="http://schemas.openxmlformats.org/drawingml/2006/table">
            <a:tbl>
              <a:tblPr firstRow="1" firstCol="1" bandRow="1">
                <a:tableStyleId>{5C22544A-7EE6-4342-B048-85BDC9FD1C3A}</a:tableStyleId>
              </a:tblPr>
              <a:tblGrid>
                <a:gridCol w="2296470"/>
                <a:gridCol w="2170487"/>
                <a:gridCol w="1764761"/>
                <a:gridCol w="2418486"/>
              </a:tblGrid>
              <a:tr h="591875">
                <a:tc>
                  <a:txBody>
                    <a:bodyPr/>
                    <a:lstStyle/>
                    <a:p>
                      <a:pPr algn="ctr">
                        <a:spcAft>
                          <a:spcPts val="0"/>
                        </a:spcAft>
                      </a:pPr>
                      <a:r>
                        <a:rPr lang="es-ES" sz="1400" b="1" dirty="0">
                          <a:effectLst/>
                        </a:rPr>
                        <a:t>TIEMPO TRANSCURRIDO DESDE LA RSD</a:t>
                      </a:r>
                      <a:endParaRPr lang="es-ES" sz="1800" b="1" dirty="0">
                        <a:effectLst/>
                        <a:latin typeface="Calibri"/>
                        <a:ea typeface="Calibri"/>
                        <a:cs typeface="Times New Roman"/>
                      </a:endParaRPr>
                    </a:p>
                  </a:txBody>
                  <a:tcPr marL="68580" marR="68580" marT="0" marB="0"/>
                </a:tc>
                <a:tc>
                  <a:txBody>
                    <a:bodyPr/>
                    <a:lstStyle/>
                    <a:p>
                      <a:pPr algn="ctr">
                        <a:spcAft>
                          <a:spcPts val="0"/>
                        </a:spcAft>
                      </a:pPr>
                      <a:r>
                        <a:rPr lang="es-ES" sz="1400">
                          <a:effectLst/>
                        </a:rPr>
                        <a:t>ACTIVIDAD ANOVULATORIA</a:t>
                      </a:r>
                      <a:endParaRPr lang="es-ES" sz="1800">
                        <a:effectLst/>
                      </a:endParaRPr>
                    </a:p>
                    <a:p>
                      <a:pPr algn="ctr">
                        <a:spcAft>
                          <a:spcPts val="0"/>
                        </a:spcAft>
                      </a:pPr>
                      <a:r>
                        <a:rPr lang="es-ES" sz="1400">
                          <a:effectLst/>
                        </a:rPr>
                        <a:t>%</a:t>
                      </a:r>
                      <a:endParaRPr lang="es-ES" sz="1800">
                        <a:effectLst/>
                        <a:latin typeface="Calibri"/>
                        <a:ea typeface="Calibri"/>
                        <a:cs typeface="Times New Roman"/>
                      </a:endParaRPr>
                    </a:p>
                  </a:txBody>
                  <a:tcPr marL="68580" marR="68580" marT="0" marB="0"/>
                </a:tc>
                <a:tc>
                  <a:txBody>
                    <a:bodyPr/>
                    <a:lstStyle/>
                    <a:p>
                      <a:pPr algn="ctr">
                        <a:spcAft>
                          <a:spcPts val="0"/>
                        </a:spcAft>
                      </a:pPr>
                      <a:r>
                        <a:rPr lang="es-ES" sz="1400" dirty="0">
                          <a:effectLst/>
                        </a:rPr>
                        <a:t>ACTIVIDAD ANTIIMPLANTATORIA</a:t>
                      </a:r>
                      <a:endParaRPr lang="es-ES" sz="1800" dirty="0">
                        <a:effectLst/>
                      </a:endParaRPr>
                    </a:p>
                    <a:p>
                      <a:pPr algn="ctr">
                        <a:spcAft>
                          <a:spcPts val="0"/>
                        </a:spcAft>
                      </a:pPr>
                      <a:r>
                        <a:rPr lang="es-ES" sz="1400" dirty="0">
                          <a:effectLst/>
                        </a:rPr>
                        <a:t>%</a:t>
                      </a:r>
                      <a:endParaRPr lang="es-ES" sz="1800" dirty="0">
                        <a:effectLst/>
                        <a:latin typeface="Calibri"/>
                        <a:ea typeface="Calibri"/>
                        <a:cs typeface="Times New Roman"/>
                      </a:endParaRPr>
                    </a:p>
                  </a:txBody>
                  <a:tcPr marL="68580" marR="68580" marT="0" marB="0"/>
                </a:tc>
                <a:tc>
                  <a:txBody>
                    <a:bodyPr/>
                    <a:lstStyle/>
                    <a:p>
                      <a:pPr algn="ctr">
                        <a:spcAft>
                          <a:spcPts val="0"/>
                        </a:spcAft>
                      </a:pPr>
                      <a:r>
                        <a:rPr lang="es-ES" sz="1400">
                          <a:effectLst/>
                        </a:rPr>
                        <a:t>EFICACIA CONTRAGESTATIVA</a:t>
                      </a:r>
                      <a:endParaRPr lang="es-ES" sz="1800">
                        <a:effectLst/>
                      </a:endParaRPr>
                    </a:p>
                    <a:p>
                      <a:pPr algn="ctr">
                        <a:spcAft>
                          <a:spcPts val="0"/>
                        </a:spcAft>
                      </a:pPr>
                      <a:r>
                        <a:rPr lang="es-ES" sz="1400">
                          <a:effectLst/>
                        </a:rPr>
                        <a:t> %</a:t>
                      </a:r>
                      <a:endParaRPr lang="es-ES" sz="180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dirty="0">
                          <a:effectLst/>
                        </a:rPr>
                        <a:t>24 H.</a:t>
                      </a:r>
                      <a:endParaRPr lang="es-ES" sz="18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41,0</a:t>
                      </a:r>
                      <a:endParaRPr lang="es-ES" sz="1800" dirty="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59,0</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100 </a:t>
                      </a:r>
                      <a:endParaRPr lang="es-ES" sz="1800" dirty="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a:effectLst/>
                        </a:rPr>
                        <a:t>48 H.</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26,7</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73,3</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57,6 </a:t>
                      </a:r>
                      <a:endParaRPr lang="es-ES" sz="1800" dirty="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a:effectLst/>
                        </a:rPr>
                        <a:t>72 H.</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12,4</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87,6</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61,9 </a:t>
                      </a:r>
                      <a:endParaRPr lang="es-ES" sz="1800" dirty="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a:effectLst/>
                        </a:rPr>
                        <a:t>96 H.</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1,2</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98,8</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57,9 </a:t>
                      </a:r>
                      <a:endParaRPr lang="es-ES" sz="1800" dirty="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a:effectLst/>
                        </a:rPr>
                        <a:t>120 H.</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0</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100</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75,0 </a:t>
                      </a:r>
                      <a:endParaRPr lang="es-ES" sz="1800" dirty="0">
                        <a:effectLst/>
                        <a:latin typeface="Calibri"/>
                        <a:ea typeface="Calibri"/>
                        <a:cs typeface="Times New Roman"/>
                      </a:endParaRPr>
                    </a:p>
                  </a:txBody>
                  <a:tcPr marL="68580" marR="68580" marT="0" marB="0"/>
                </a:tc>
              </a:tr>
              <a:tr h="465417">
                <a:tc>
                  <a:txBody>
                    <a:bodyPr/>
                    <a:lstStyle/>
                    <a:p>
                      <a:pPr algn="ctr">
                        <a:lnSpc>
                          <a:spcPct val="150000"/>
                        </a:lnSpc>
                        <a:spcAft>
                          <a:spcPts val="0"/>
                        </a:spcAft>
                      </a:pPr>
                      <a:r>
                        <a:rPr lang="es-ES" sz="2000">
                          <a:effectLst/>
                        </a:rPr>
                        <a:t>Media %</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16,3</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a:effectLst/>
                        </a:rPr>
                        <a:t>83,7</a:t>
                      </a:r>
                      <a:endParaRPr lang="es-ES" sz="1800">
                        <a:effectLst/>
                        <a:latin typeface="Calibri"/>
                        <a:ea typeface="Calibri"/>
                        <a:cs typeface="Times New Roman"/>
                      </a:endParaRPr>
                    </a:p>
                  </a:txBody>
                  <a:tcPr marL="68580" marR="68580" marT="0" marB="0"/>
                </a:tc>
                <a:tc>
                  <a:txBody>
                    <a:bodyPr/>
                    <a:lstStyle/>
                    <a:p>
                      <a:pPr algn="ctr">
                        <a:lnSpc>
                          <a:spcPct val="150000"/>
                        </a:lnSpc>
                        <a:spcAft>
                          <a:spcPts val="0"/>
                        </a:spcAft>
                      </a:pPr>
                      <a:r>
                        <a:rPr lang="es-ES" sz="2000" dirty="0">
                          <a:effectLst/>
                        </a:rPr>
                        <a:t>70,5</a:t>
                      </a:r>
                      <a:endParaRPr lang="es-ES" sz="18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288377" y="4797152"/>
            <a:ext cx="864096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s-E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Tabla 7: Valores medios de la eficacia anovulatoria (retraso ovulación), antiimplantatoria y </a:t>
            </a:r>
            <a:r>
              <a:rPr kumimoji="0" lang="es-ES"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contragestativa</a:t>
            </a:r>
            <a:r>
              <a:rPr kumimoji="0" lang="es-ES"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total del Ulipristal, respecto del tiempo transcurrido entre la RSD y la administración del fármaco. Se muestran valores medios calculados a partir de los datos de todos los días de la etapa fértil, mostrados en la Tabla 6.</a:t>
            </a:r>
            <a:endParaRPr kumimoji="0" lang="es-E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1 Título"/>
          <p:cNvSpPr txBox="1">
            <a:spLocks/>
          </p:cNvSpPr>
          <p:nvPr/>
        </p:nvSpPr>
        <p:spPr>
          <a:xfrm>
            <a:off x="395288" y="188913"/>
            <a:ext cx="8229600" cy="993775"/>
          </a:xfrm>
          <a:prstGeom prst="rect">
            <a:avLst/>
          </a:prstGeom>
        </p:spPr>
        <p:txBody>
          <a:bodyPr rtlCol="0">
            <a:normAutofit fontScale="825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r>
              <a:rPr lang="es-ES" b="1" u="sng" smtClean="0"/>
              <a:t>Conclusiones:</a:t>
            </a:r>
            <a:r>
              <a:rPr lang="es-ES" b="1" smtClean="0"/>
              <a:t> </a:t>
            </a:r>
            <a:br>
              <a:rPr lang="es-ES" b="1" smtClean="0"/>
            </a:br>
            <a:r>
              <a:rPr lang="es-ES" b="1" smtClean="0"/>
              <a:t>sobre el mecanismo de acción</a:t>
            </a:r>
            <a:endParaRPr lang="es-ES" b="1" dirty="0"/>
          </a:p>
        </p:txBody>
      </p:sp>
    </p:spTree>
    <p:extLst>
      <p:ext uri="{BB962C8B-B14F-4D97-AF65-F5344CB8AC3E}">
        <p14:creationId xmlns:p14="http://schemas.microsoft.com/office/powerpoint/2010/main" val="2971077110"/>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625" y="228600"/>
            <a:ext cx="8534400" cy="896938"/>
          </a:xfrm>
        </p:spPr>
        <p:txBody>
          <a:bodyPr rtlCol="0">
            <a:normAutofit fontScale="90000"/>
          </a:bodyPr>
          <a:lstStyle/>
          <a:p>
            <a:pPr eaLnBrk="1" fontAlgn="auto" hangingPunct="1">
              <a:spcAft>
                <a:spcPts val="0"/>
              </a:spcAft>
              <a:defRPr/>
            </a:pPr>
            <a:r>
              <a:rPr lang="es-ES" b="1" u="sng" dirty="0" smtClean="0"/>
              <a:t>Conclusiones:</a:t>
            </a:r>
            <a:r>
              <a:rPr lang="es-ES" b="1" dirty="0" smtClean="0"/>
              <a:t> </a:t>
            </a:r>
            <a:br>
              <a:rPr lang="es-ES" b="1" dirty="0" smtClean="0"/>
            </a:br>
            <a:r>
              <a:rPr lang="es-ES" b="1" dirty="0" smtClean="0"/>
              <a:t>sobre el mecanismo de acción</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129206805"/>
              </p:ext>
            </p:extLst>
          </p:nvPr>
        </p:nvGraphicFramePr>
        <p:xfrm>
          <a:off x="179512" y="1527048"/>
          <a:ext cx="8784976" cy="4998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301625" y="228600"/>
            <a:ext cx="8662988" cy="758825"/>
          </a:xfrm>
        </p:spPr>
        <p:txBody>
          <a:bodyPr/>
          <a:lstStyle/>
          <a:p>
            <a:pPr eaLnBrk="1" hangingPunct="1"/>
            <a:r>
              <a:rPr lang="es-ES" sz="4000" b="1" dirty="0" smtClean="0">
                <a:solidFill>
                  <a:schemeClr val="tx2"/>
                </a:solidFill>
              </a:rPr>
              <a:t>Mecanismo de acción antiimplantatorio</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650729846"/>
              </p:ext>
            </p:extLst>
          </p:nvPr>
        </p:nvGraphicFramePr>
        <p:xfrm>
          <a:off x="457200" y="1196752"/>
          <a:ext cx="8363272"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9964006"/>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otón de acción: Ayuda">
            <a:hlinkClick r:id="" action="ppaction://noaction" highlightClick="1"/>
          </p:cNvPr>
          <p:cNvSpPr/>
          <p:nvPr/>
        </p:nvSpPr>
        <p:spPr>
          <a:xfrm>
            <a:off x="323528" y="1484784"/>
            <a:ext cx="8640960" cy="4824536"/>
          </a:xfrm>
          <a:prstGeom prst="actionButtonHelp">
            <a:avLst/>
          </a:prstGeom>
          <a:solidFill>
            <a:schemeClr val="bg2">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395536" y="188640"/>
            <a:ext cx="8229600" cy="720080"/>
          </a:xfrm>
        </p:spPr>
        <p:txBody>
          <a:bodyPr>
            <a:normAutofit fontScale="90000"/>
          </a:bodyPr>
          <a:lstStyle/>
          <a:p>
            <a:r>
              <a:rPr lang="es-ES" b="1" dirty="0" smtClean="0"/>
              <a:t>Sin embargo…</a:t>
            </a:r>
            <a:endParaRPr lang="es-ES" b="1" dirty="0"/>
          </a:p>
        </p:txBody>
      </p:sp>
      <p:sp>
        <p:nvSpPr>
          <p:cNvPr id="7" name="6 Marcador de contenido"/>
          <p:cNvSpPr>
            <a:spLocks noGrp="1"/>
          </p:cNvSpPr>
          <p:nvPr>
            <p:ph sz="quarter" idx="1"/>
          </p:nvPr>
        </p:nvSpPr>
        <p:spPr>
          <a:xfrm>
            <a:off x="457200" y="1600200"/>
            <a:ext cx="8229600" cy="4925144"/>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s-ES" sz="3000" dirty="0" smtClean="0"/>
              <a:t>“El principal mecanismo de acción del Ulipristal acetato es retrasando o inhibiendo la ovulación”</a:t>
            </a:r>
          </a:p>
          <a:p>
            <a:pPr>
              <a:buNone/>
            </a:pPr>
            <a:r>
              <a:rPr lang="es-ES" sz="2400" dirty="0" smtClean="0"/>
              <a:t>	</a:t>
            </a:r>
            <a:r>
              <a:rPr lang="es-ES" sz="1700" dirty="0" smtClean="0"/>
              <a:t>(</a:t>
            </a:r>
            <a:r>
              <a:rPr lang="es-ES" sz="1700" dirty="0" err="1" smtClean="0"/>
              <a:t>Gemzell-Danielsson</a:t>
            </a:r>
            <a:r>
              <a:rPr lang="es-ES" sz="1700" dirty="0" smtClean="0"/>
              <a:t> K. </a:t>
            </a:r>
            <a:r>
              <a:rPr lang="es-ES" sz="1700" i="1" dirty="0" smtClean="0"/>
              <a:t>International </a:t>
            </a:r>
            <a:r>
              <a:rPr lang="es-ES" sz="1700" i="1" dirty="0" err="1" smtClean="0"/>
              <a:t>Journal</a:t>
            </a:r>
            <a:r>
              <a:rPr lang="es-ES" sz="1700" i="1" dirty="0" smtClean="0"/>
              <a:t> of </a:t>
            </a:r>
            <a:r>
              <a:rPr lang="es-ES" sz="1700" i="1" dirty="0" err="1" smtClean="0"/>
              <a:t>Women´s</a:t>
            </a:r>
            <a:r>
              <a:rPr lang="es-ES" sz="1700" i="1" dirty="0" smtClean="0"/>
              <a:t> </a:t>
            </a:r>
            <a:r>
              <a:rPr lang="es-ES" sz="1700" i="1" dirty="0" err="1" smtClean="0"/>
              <a:t>Health</a:t>
            </a:r>
            <a:r>
              <a:rPr lang="es-ES" sz="1700" i="1" dirty="0" smtClean="0"/>
              <a:t>. </a:t>
            </a:r>
            <a:r>
              <a:rPr lang="es-ES" sz="1700" dirty="0" smtClean="0"/>
              <a:t>2010;2:53-61)</a:t>
            </a:r>
            <a:endParaRPr lang="es-ES" sz="2400" dirty="0" smtClean="0"/>
          </a:p>
          <a:p>
            <a:endParaRPr lang="es-ES" dirty="0" smtClean="0"/>
          </a:p>
          <a:p>
            <a:r>
              <a:rPr lang="es-ES" sz="3000" dirty="0" smtClean="0"/>
              <a:t>“El principal modo de acción es retrasando la ovulación”</a:t>
            </a:r>
            <a:r>
              <a:rPr lang="es-ES" dirty="0" smtClean="0"/>
              <a:t> </a:t>
            </a:r>
            <a:r>
              <a:rPr lang="es-ES" sz="1700" dirty="0" smtClean="0"/>
              <a:t>(</a:t>
            </a:r>
            <a:r>
              <a:rPr lang="es-ES" sz="1700" dirty="0" err="1" smtClean="0"/>
              <a:t>Horsley</a:t>
            </a:r>
            <a:r>
              <a:rPr lang="es-ES" sz="1700" dirty="0" smtClean="0"/>
              <a:t> W. </a:t>
            </a:r>
            <a:r>
              <a:rPr lang="es-ES" sz="1700" i="1" dirty="0" smtClean="0"/>
              <a:t>North East </a:t>
            </a:r>
            <a:r>
              <a:rPr lang="es-ES" sz="1700" i="1" dirty="0" err="1" smtClean="0"/>
              <a:t>Treatment</a:t>
            </a:r>
            <a:r>
              <a:rPr lang="es-ES" sz="1700" i="1" dirty="0" smtClean="0"/>
              <a:t> </a:t>
            </a:r>
            <a:r>
              <a:rPr lang="es-ES" sz="1700" i="1" dirty="0" err="1" smtClean="0"/>
              <a:t>Advisory</a:t>
            </a:r>
            <a:r>
              <a:rPr lang="es-ES" sz="1700" i="1" dirty="0" smtClean="0"/>
              <a:t> </a:t>
            </a:r>
            <a:r>
              <a:rPr lang="es-ES" sz="1700" i="1" dirty="0" err="1" smtClean="0"/>
              <a:t>Group</a:t>
            </a:r>
            <a:r>
              <a:rPr lang="es-ES" sz="1700" dirty="0" smtClean="0"/>
              <a:t>. 2009)</a:t>
            </a:r>
            <a:endParaRPr lang="es-ES" sz="2400" dirty="0" smtClean="0"/>
          </a:p>
          <a:p>
            <a:endParaRPr lang="es-ES" sz="2400" dirty="0" smtClean="0"/>
          </a:p>
          <a:p>
            <a:endParaRPr lang="es-ES" dirty="0"/>
          </a:p>
        </p:txBody>
      </p:sp>
    </p:spTree>
    <p:extLst>
      <p:ext uri="{BB962C8B-B14F-4D97-AF65-F5344CB8AC3E}">
        <p14:creationId xmlns:p14="http://schemas.microsoft.com/office/powerpoint/2010/main" val="4096779297"/>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800" dirty="0" smtClean="0"/>
              <a:t>Objetivos</a:t>
            </a:r>
            <a:endParaRPr lang="es-ES" sz="4800"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1014472143"/>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5813235"/>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301625" y="228600"/>
            <a:ext cx="8534400" cy="896938"/>
          </a:xfrm>
        </p:spPr>
        <p:txBody>
          <a:bodyPr/>
          <a:lstStyle/>
          <a:p>
            <a:pPr eaLnBrk="1" hangingPunct="1"/>
            <a:r>
              <a:rPr lang="es-ES" b="1" u="sng" dirty="0" smtClean="0"/>
              <a:t>TEXTO E.M.A. 2009 (Autorización)</a:t>
            </a:r>
            <a:endParaRPr lang="es-ES" b="1" dirty="0" smtClean="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61860827"/>
              </p:ext>
            </p:extLst>
          </p:nvPr>
        </p:nvGraphicFramePr>
        <p:xfrm>
          <a:off x="457200" y="1268760"/>
          <a:ext cx="822960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301625" y="228600"/>
            <a:ext cx="8534400" cy="896938"/>
          </a:xfrm>
        </p:spPr>
        <p:txBody>
          <a:bodyPr/>
          <a:lstStyle/>
          <a:p>
            <a:pPr eaLnBrk="1" hangingPunct="1"/>
            <a:r>
              <a:rPr lang="es-ES" b="1" u="sng" dirty="0" smtClean="0"/>
              <a:t>Modificaciones texto E.M.A. 2011</a:t>
            </a:r>
            <a:endParaRPr lang="es-ES" b="1" dirty="0" smtClean="0"/>
          </a:p>
        </p:txBody>
      </p:sp>
      <p:sp>
        <p:nvSpPr>
          <p:cNvPr id="5" name="4 Marcador de contenido"/>
          <p:cNvSpPr>
            <a:spLocks noGrp="1"/>
          </p:cNvSpPr>
          <p:nvPr>
            <p:ph idx="1"/>
          </p:nvPr>
        </p:nvSpPr>
        <p:spPr>
          <a:xfrm>
            <a:off x="301625" y="1412875"/>
            <a:ext cx="8504238" cy="5040313"/>
          </a:xfrm>
          <a:gradFill flip="none" rotWithShape="1">
            <a:gsLst>
              <a:gs pos="100000">
                <a:srgbClr val="C4D6EB"/>
              </a:gs>
              <a:gs pos="100000">
                <a:srgbClr val="C6D7EC"/>
              </a:gs>
              <a:gs pos="79000">
                <a:schemeClr val="bg2"/>
              </a:gs>
            </a:gsLst>
            <a:path path="circle">
              <a:fillToRect l="100000" t="100000"/>
            </a:path>
            <a:tileRect r="-100000" b="-100000"/>
          </a:gradFill>
        </p:spPr>
        <p:txBody>
          <a:bodyPr rtlCol="0">
            <a:normAutofit fontScale="92500" lnSpcReduction="10000"/>
          </a:bodyPr>
          <a:lstStyle/>
          <a:p>
            <a:pPr algn="just" eaLnBrk="1" fontAlgn="auto" hangingPunct="1">
              <a:spcAft>
                <a:spcPts val="0"/>
              </a:spcAft>
              <a:buFont typeface="Arial" pitchFamily="34" charset="0"/>
              <a:buChar char="•"/>
              <a:defRPr/>
            </a:pPr>
            <a:r>
              <a:rPr lang="en-US" dirty="0" smtClean="0"/>
              <a:t>5.1-  </a:t>
            </a:r>
            <a:r>
              <a:rPr lang="en-US" dirty="0" err="1" smtClean="0"/>
              <a:t>Ulipristal</a:t>
            </a:r>
            <a:r>
              <a:rPr lang="en-US" dirty="0" smtClean="0"/>
              <a:t> acetate is an orally-active synthetic </a:t>
            </a:r>
            <a:r>
              <a:rPr lang="en-US" b="1" i="1" dirty="0" smtClean="0"/>
              <a:t>selective</a:t>
            </a:r>
            <a:r>
              <a:rPr lang="en-US" dirty="0" smtClean="0"/>
              <a:t> progesterone receptor modulator which acts via high-affinity binding to the human progesterone receptor. The primary mechanism of action is </a:t>
            </a:r>
            <a:r>
              <a:rPr lang="en-US" i="1" strike="sngStrike" dirty="0" smtClean="0">
                <a:solidFill>
                  <a:srgbClr val="FF0000"/>
                </a:solidFill>
              </a:rPr>
              <a:t>thought to be</a:t>
            </a:r>
            <a:r>
              <a:rPr lang="en-US" i="1" dirty="0" smtClean="0">
                <a:solidFill>
                  <a:srgbClr val="FF0000"/>
                </a:solidFill>
              </a:rPr>
              <a:t> </a:t>
            </a:r>
            <a:r>
              <a:rPr lang="en-US" dirty="0" smtClean="0"/>
              <a:t>inhibition or delay of ovulation, </a:t>
            </a:r>
            <a:r>
              <a:rPr lang="en-US" i="1" strike="sngStrike" dirty="0" smtClean="0">
                <a:solidFill>
                  <a:srgbClr val="FF0000"/>
                </a:solidFill>
              </a:rPr>
              <a:t>but alterations to the </a:t>
            </a:r>
            <a:r>
              <a:rPr lang="en-US" i="1" strike="sngStrike" dirty="0" err="1" smtClean="0">
                <a:solidFill>
                  <a:srgbClr val="FF0000"/>
                </a:solidFill>
              </a:rPr>
              <a:t>endometrium</a:t>
            </a:r>
            <a:r>
              <a:rPr lang="en-US" i="1" strike="sngStrike" dirty="0" smtClean="0">
                <a:solidFill>
                  <a:srgbClr val="FF0000"/>
                </a:solidFill>
              </a:rPr>
              <a:t> may also contribute to the efficacy of the medicinal product</a:t>
            </a:r>
            <a:r>
              <a:rPr lang="en-US" i="1" dirty="0" smtClean="0">
                <a:solidFill>
                  <a:srgbClr val="FF0000"/>
                </a:solidFill>
              </a:rPr>
              <a:t>.</a:t>
            </a:r>
            <a:r>
              <a:rPr lang="en-US" dirty="0" smtClean="0">
                <a:solidFill>
                  <a:srgbClr val="FF0000"/>
                </a:solidFill>
              </a:rPr>
              <a:t> </a:t>
            </a:r>
            <a:r>
              <a:rPr lang="en-US" b="1" i="1" dirty="0" err="1" smtClean="0"/>
              <a:t>Pharmacodynamic</a:t>
            </a:r>
            <a:r>
              <a:rPr lang="en-US" b="1" i="1" dirty="0" smtClean="0"/>
              <a:t> data show that even when taken immediately before ovulation is scheduled to occur, </a:t>
            </a:r>
            <a:r>
              <a:rPr lang="en-US" b="1" i="1" dirty="0" err="1" smtClean="0"/>
              <a:t>ulipristal</a:t>
            </a:r>
            <a:r>
              <a:rPr lang="en-US" b="1" i="1" dirty="0" smtClean="0"/>
              <a:t> acetate is able to postpone follicular rupture in some </a:t>
            </a:r>
            <a:r>
              <a:rPr lang="es-ES" b="1" i="1" dirty="0" err="1" smtClean="0"/>
              <a:t>women</a:t>
            </a:r>
            <a:r>
              <a:rPr lang="es-ES" b="1" i="1" dirty="0" smtClean="0"/>
              <a:t>.</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301625" y="228600"/>
            <a:ext cx="8534400" cy="896938"/>
          </a:xfrm>
        </p:spPr>
        <p:txBody>
          <a:bodyPr/>
          <a:lstStyle/>
          <a:p>
            <a:pPr eaLnBrk="1" hangingPunct="1"/>
            <a:r>
              <a:rPr lang="es-ES" b="1" u="sng" dirty="0" smtClean="0"/>
              <a:t>Modificaciones texto E.M.A. 2011</a:t>
            </a:r>
            <a:endParaRPr lang="es-ES" b="1" dirty="0" smtClean="0"/>
          </a:p>
        </p:txBody>
      </p:sp>
      <p:sp>
        <p:nvSpPr>
          <p:cNvPr id="5" name="4 Marcador de contenido"/>
          <p:cNvSpPr>
            <a:spLocks noGrp="1"/>
          </p:cNvSpPr>
          <p:nvPr>
            <p:ph idx="1"/>
          </p:nvPr>
        </p:nvSpPr>
        <p:spPr>
          <a:xfrm>
            <a:off x="179512" y="1556792"/>
            <a:ext cx="8784976" cy="4896396"/>
          </a:xfrm>
          <a:gradFill flip="none" rotWithShape="1">
            <a:gsLst>
              <a:gs pos="100000">
                <a:srgbClr val="C4D6EB"/>
              </a:gs>
              <a:gs pos="100000">
                <a:srgbClr val="C6D7EC"/>
              </a:gs>
              <a:gs pos="79000">
                <a:schemeClr val="bg2"/>
              </a:gs>
            </a:gsLst>
            <a:path path="circle">
              <a:fillToRect l="100000" t="100000"/>
            </a:path>
            <a:tileRect r="-100000" b="-100000"/>
          </a:gradFill>
        </p:spPr>
        <p:txBody>
          <a:bodyPr rtlCol="0">
            <a:normAutofit/>
          </a:bodyPr>
          <a:lstStyle/>
          <a:p>
            <a:pPr algn="just" eaLnBrk="1" fontAlgn="auto" hangingPunct="1">
              <a:spcAft>
                <a:spcPts val="0"/>
              </a:spcAft>
              <a:buFont typeface="Arial" pitchFamily="34" charset="0"/>
              <a:buChar char="•"/>
              <a:defRPr/>
            </a:pPr>
            <a:r>
              <a:rPr lang="en-US" sz="6000" dirty="0" smtClean="0">
                <a:solidFill>
                  <a:srgbClr val="FF0000"/>
                </a:solidFill>
              </a:rPr>
              <a:t>“…</a:t>
            </a:r>
            <a:r>
              <a:rPr lang="en-US" sz="6000" i="1" u="sng" strike="sngStrike" dirty="0" smtClean="0">
                <a:solidFill>
                  <a:srgbClr val="FF0000"/>
                </a:solidFill>
              </a:rPr>
              <a:t>but alterations to the endometrium may also contribute to the efficacy of the medicinal product</a:t>
            </a:r>
            <a:r>
              <a:rPr lang="en-US" sz="6000" i="1" u="sng" dirty="0" smtClean="0">
                <a:solidFill>
                  <a:srgbClr val="FF0000"/>
                </a:solidFill>
              </a:rPr>
              <a:t>.</a:t>
            </a:r>
            <a:r>
              <a:rPr lang="en-US" sz="6000" dirty="0" smtClean="0">
                <a:solidFill>
                  <a:srgbClr val="FF0000"/>
                </a:solidFill>
              </a:rPr>
              <a:t> “</a:t>
            </a:r>
            <a:endParaRPr lang="es-ES" sz="6000" b="1" i="1" dirty="0" smtClean="0">
              <a:solidFill>
                <a:srgbClr val="FF0000"/>
              </a:solidFill>
            </a:endParaRPr>
          </a:p>
        </p:txBody>
      </p:sp>
      <p:sp>
        <p:nvSpPr>
          <p:cNvPr id="8" name="7 Botón de acción: Ayuda">
            <a:hlinkClick r:id="" action="ppaction://noaction" highlightClick="1"/>
          </p:cNvPr>
          <p:cNvSpPr/>
          <p:nvPr/>
        </p:nvSpPr>
        <p:spPr>
          <a:xfrm>
            <a:off x="179512" y="1556792"/>
            <a:ext cx="8784976" cy="4896544"/>
          </a:xfrm>
          <a:prstGeom prst="actionButtonHelp">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994292645"/>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060848"/>
            <a:ext cx="7200800" cy="4525963"/>
          </a:xfrm>
        </p:spPr>
        <p:txBody>
          <a:bodyPr/>
          <a:lstStyle/>
          <a:p>
            <a:pPr algn="just"/>
            <a:r>
              <a:rPr lang="en-US" sz="3600" dirty="0" smtClean="0"/>
              <a:t>“Increased </a:t>
            </a:r>
            <a:r>
              <a:rPr lang="en-US" sz="3600" dirty="0"/>
              <a:t>access to emergency </a:t>
            </a:r>
            <a:r>
              <a:rPr lang="en-US" sz="3600" dirty="0" smtClean="0"/>
              <a:t>contraceptive pills enhances </a:t>
            </a:r>
            <a:r>
              <a:rPr lang="en-US" sz="3600" dirty="0"/>
              <a:t>use but </a:t>
            </a:r>
            <a:r>
              <a:rPr lang="en-US" sz="3600" b="1" u="sng" dirty="0"/>
              <a:t>has not been shown to </a:t>
            </a:r>
            <a:r>
              <a:rPr lang="en-US" sz="3600" b="1" u="sng" dirty="0" smtClean="0"/>
              <a:t>reduce </a:t>
            </a:r>
            <a:r>
              <a:rPr lang="es-ES_tradnl" sz="3600" b="1" u="sng" dirty="0" err="1" smtClean="0"/>
              <a:t>unintended</a:t>
            </a:r>
            <a:r>
              <a:rPr lang="es-ES_tradnl" sz="3600" b="1" u="sng" dirty="0" smtClean="0"/>
              <a:t> </a:t>
            </a:r>
            <a:r>
              <a:rPr lang="es-ES_tradnl" sz="3600" b="1" u="sng" dirty="0" err="1"/>
              <a:t>pregnancy</a:t>
            </a:r>
            <a:r>
              <a:rPr lang="es-ES_tradnl" sz="3600" b="1" u="sng" dirty="0"/>
              <a:t> </a:t>
            </a:r>
            <a:r>
              <a:rPr lang="es-ES_tradnl" sz="3600" b="1" u="sng" dirty="0" err="1"/>
              <a:t>rates</a:t>
            </a:r>
            <a:r>
              <a:rPr lang="es-ES_tradnl" sz="3600" dirty="0" smtClean="0"/>
              <a:t>.”</a:t>
            </a:r>
          </a:p>
          <a:p>
            <a:endParaRPr lang="es-ES_tradnl" sz="2000" b="1" i="1" dirty="0" smtClean="0"/>
          </a:p>
          <a:p>
            <a:pPr marL="0" indent="0">
              <a:buNone/>
            </a:pPr>
            <a:r>
              <a:rPr lang="en-US" sz="1800" i="1" dirty="0"/>
              <a:t>Elizabeth G. Raymond, MD, MPH, James </a:t>
            </a:r>
            <a:r>
              <a:rPr lang="en-US" sz="1800" i="1" dirty="0" err="1"/>
              <a:t>Trussell</a:t>
            </a:r>
            <a:r>
              <a:rPr lang="en-US" sz="1800" i="1" dirty="0"/>
              <a:t>, PhD, and Chelsea B. </a:t>
            </a:r>
            <a:r>
              <a:rPr lang="en-US" sz="1800" i="1" dirty="0" smtClean="0"/>
              <a:t>Polis Population </a:t>
            </a:r>
            <a:r>
              <a:rPr lang="en-US" sz="1800" i="1" dirty="0"/>
              <a:t>Effect of Increased Access </a:t>
            </a:r>
            <a:r>
              <a:rPr lang="en-US" sz="1800" i="1" dirty="0" smtClean="0"/>
              <a:t>to </a:t>
            </a:r>
            <a:r>
              <a:rPr lang="es-ES_tradnl" sz="1800" i="1" dirty="0" err="1" smtClean="0"/>
              <a:t>Emergency</a:t>
            </a:r>
            <a:r>
              <a:rPr lang="es-ES_tradnl" sz="1800" i="1" dirty="0" smtClean="0"/>
              <a:t> </a:t>
            </a:r>
            <a:r>
              <a:rPr lang="es-ES_tradnl" sz="1800" i="1" dirty="0" err="1"/>
              <a:t>Contraceptive</a:t>
            </a:r>
            <a:r>
              <a:rPr lang="es-ES_tradnl" sz="1800" i="1" dirty="0"/>
              <a:t> </a:t>
            </a:r>
            <a:r>
              <a:rPr lang="es-ES_tradnl" sz="1800" i="1" dirty="0" err="1"/>
              <a:t>Pills</a:t>
            </a:r>
            <a:endParaRPr lang="es-ES_tradnl" sz="1800" i="1" dirty="0"/>
          </a:p>
          <a:p>
            <a:pPr marL="0" indent="0">
              <a:buNone/>
            </a:pPr>
            <a:r>
              <a:rPr lang="es-ES_tradnl" sz="1800" i="1" dirty="0"/>
              <a:t>A </a:t>
            </a:r>
            <a:r>
              <a:rPr lang="es-ES_tradnl" sz="1800" i="1" dirty="0" err="1"/>
              <a:t>Systematic</a:t>
            </a:r>
            <a:r>
              <a:rPr lang="es-ES_tradnl" sz="1800" i="1" dirty="0"/>
              <a:t> </a:t>
            </a:r>
            <a:r>
              <a:rPr lang="es-ES_tradnl" sz="1800" i="1" dirty="0" err="1" smtClean="0"/>
              <a:t>Review</a:t>
            </a:r>
            <a:r>
              <a:rPr lang="es-ES_tradnl" sz="1800" i="1" dirty="0" smtClean="0"/>
              <a:t>. </a:t>
            </a:r>
            <a:r>
              <a:rPr lang="es-ES_tradnl" sz="1800" i="1" dirty="0" err="1" smtClean="0"/>
              <a:t>Obstet</a:t>
            </a:r>
            <a:r>
              <a:rPr lang="es-ES_tradnl" sz="1800" i="1" dirty="0" smtClean="0"/>
              <a:t> </a:t>
            </a:r>
            <a:r>
              <a:rPr lang="es-ES_tradnl" sz="1800" i="1" dirty="0" err="1"/>
              <a:t>Gynecol</a:t>
            </a:r>
            <a:r>
              <a:rPr lang="es-ES_tradnl" sz="1800" i="1" dirty="0"/>
              <a:t> </a:t>
            </a:r>
            <a:r>
              <a:rPr lang="es-ES_tradnl" sz="1800" i="1" dirty="0" smtClean="0"/>
              <a:t>2007;109:181–8</a:t>
            </a:r>
            <a:endParaRPr lang="es-ES_tradnl" sz="1800" i="1" dirty="0"/>
          </a:p>
        </p:txBody>
      </p:sp>
      <p:sp>
        <p:nvSpPr>
          <p:cNvPr id="4" name="1 Título"/>
          <p:cNvSpPr>
            <a:spLocks noGrp="1"/>
          </p:cNvSpPr>
          <p:nvPr>
            <p:ph type="title"/>
          </p:nvPr>
        </p:nvSpPr>
        <p:spPr/>
        <p:txBody>
          <a:bodyPr/>
          <a:lstStyle/>
          <a:p>
            <a:r>
              <a:rPr lang="es-ES" dirty="0" smtClean="0"/>
              <a:t>¿Es útil en la reducción de embarazos no deseados?</a:t>
            </a:r>
            <a:endParaRPr lang="es-ES_tradnl" dirty="0"/>
          </a:p>
        </p:txBody>
      </p:sp>
    </p:spTree>
    <p:extLst>
      <p:ext uri="{BB962C8B-B14F-4D97-AF65-F5344CB8AC3E}">
        <p14:creationId xmlns:p14="http://schemas.microsoft.com/office/powerpoint/2010/main" val="414544585"/>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7931224" cy="4525963"/>
          </a:xfrm>
        </p:spPr>
        <p:txBody>
          <a:bodyPr/>
          <a:lstStyle/>
          <a:p>
            <a:pPr algn="just"/>
            <a:r>
              <a:rPr lang="en-US" sz="2400" dirty="0" smtClean="0"/>
              <a:t>“Providing </a:t>
            </a:r>
            <a:r>
              <a:rPr lang="en-US" sz="2400" dirty="0"/>
              <a:t>women with emergency contraception in advance </a:t>
            </a:r>
            <a:r>
              <a:rPr lang="en-US" sz="2400" dirty="0" smtClean="0"/>
              <a:t>of need </a:t>
            </a:r>
            <a:r>
              <a:rPr lang="en-US" sz="2400" b="1" u="sng" dirty="0"/>
              <a:t>does not reduce unintended pregnancy on a population level</a:t>
            </a:r>
            <a:r>
              <a:rPr lang="en-US" sz="2400" dirty="0" smtClean="0"/>
              <a:t>. Advance </a:t>
            </a:r>
            <a:r>
              <a:rPr lang="en-US" sz="2400" dirty="0"/>
              <a:t>provision did not have any harmful effects in </a:t>
            </a:r>
            <a:r>
              <a:rPr lang="en-US" sz="2400" dirty="0" smtClean="0"/>
              <a:t>primary analyses</a:t>
            </a:r>
            <a:r>
              <a:rPr lang="en-US" sz="2400" dirty="0"/>
              <a:t>: it did not increase rates of sexually transmitted infections</a:t>
            </a:r>
            <a:r>
              <a:rPr lang="en-US" sz="2400" dirty="0" smtClean="0"/>
              <a:t>, decrease </a:t>
            </a:r>
            <a:r>
              <a:rPr lang="en-US" sz="2400" dirty="0"/>
              <a:t>condom use, encourage adoption of less reliable </a:t>
            </a:r>
            <a:r>
              <a:rPr lang="en-US" sz="2400" dirty="0" smtClean="0"/>
              <a:t>contraceptive methods</a:t>
            </a:r>
            <a:r>
              <a:rPr lang="en-US" sz="2400" dirty="0"/>
              <a:t>, or otherwise negatively impact sexual and </a:t>
            </a:r>
            <a:r>
              <a:rPr lang="en-US" sz="2400" dirty="0" smtClean="0"/>
              <a:t>reproductive </a:t>
            </a:r>
            <a:r>
              <a:rPr lang="es-ES_tradnl" sz="2400" dirty="0" err="1" smtClean="0"/>
              <a:t>behavior</a:t>
            </a:r>
            <a:r>
              <a:rPr lang="es-ES_tradnl" sz="2400" dirty="0" smtClean="0"/>
              <a:t>.”</a:t>
            </a:r>
          </a:p>
          <a:p>
            <a:endParaRPr lang="es-ES_tradnl" sz="2000" b="1" i="1" dirty="0" smtClean="0"/>
          </a:p>
          <a:p>
            <a:pPr algn="just"/>
            <a:r>
              <a:rPr lang="es-ES_tradnl" sz="2000" i="1" dirty="0" smtClean="0"/>
              <a:t>Polis </a:t>
            </a:r>
            <a:r>
              <a:rPr lang="es-ES_tradnl" sz="2000" i="1" dirty="0"/>
              <a:t>CB, </a:t>
            </a:r>
            <a:r>
              <a:rPr lang="es-ES_tradnl" sz="2000" i="1" dirty="0" err="1"/>
              <a:t>Grimes</a:t>
            </a:r>
            <a:r>
              <a:rPr lang="es-ES_tradnl" sz="2000" i="1" dirty="0"/>
              <a:t> DA, </a:t>
            </a:r>
            <a:r>
              <a:rPr lang="es-ES_tradnl" sz="2000" i="1" dirty="0" err="1"/>
              <a:t>Schaffer</a:t>
            </a:r>
            <a:r>
              <a:rPr lang="es-ES_tradnl" sz="2000" i="1" dirty="0"/>
              <a:t> K, </a:t>
            </a:r>
            <a:r>
              <a:rPr lang="es-ES_tradnl" sz="2000" i="1" dirty="0" err="1"/>
              <a:t>Blanchard</a:t>
            </a:r>
            <a:r>
              <a:rPr lang="es-ES_tradnl" sz="2000" i="1" dirty="0"/>
              <a:t> K, </a:t>
            </a:r>
            <a:r>
              <a:rPr lang="es-ES_tradnl" sz="2000" i="1" dirty="0" err="1"/>
              <a:t>Glasier</a:t>
            </a:r>
            <a:r>
              <a:rPr lang="es-ES_tradnl" sz="2000" i="1" dirty="0"/>
              <a:t> A, </a:t>
            </a:r>
            <a:r>
              <a:rPr lang="es-ES_tradnl" sz="2000" i="1" dirty="0" err="1"/>
              <a:t>Harper</a:t>
            </a:r>
            <a:r>
              <a:rPr lang="es-ES_tradnl" sz="2000" i="1" dirty="0"/>
              <a:t> </a:t>
            </a:r>
            <a:r>
              <a:rPr lang="es-ES_tradnl" sz="2000" i="1" dirty="0" smtClean="0"/>
              <a:t>C. </a:t>
            </a:r>
            <a:r>
              <a:rPr lang="en-US" sz="2000" i="1" dirty="0"/>
              <a:t>Advance provision of emergency contraception for </a:t>
            </a:r>
            <a:r>
              <a:rPr lang="en-US" sz="2000" i="1" dirty="0" smtClean="0"/>
              <a:t>pregnancy </a:t>
            </a:r>
            <a:r>
              <a:rPr lang="es-ES_tradnl" sz="2000" i="1" dirty="0" err="1" smtClean="0"/>
              <a:t>prevention</a:t>
            </a:r>
            <a:r>
              <a:rPr lang="es-ES_tradnl" sz="2000" i="1" dirty="0" smtClean="0"/>
              <a:t> </a:t>
            </a:r>
            <a:r>
              <a:rPr lang="es-ES_tradnl" sz="2000" i="1" dirty="0"/>
              <a:t>(</a:t>
            </a:r>
            <a:r>
              <a:rPr lang="es-ES_tradnl" sz="2000" i="1" dirty="0" err="1"/>
              <a:t>Review</a:t>
            </a:r>
            <a:r>
              <a:rPr lang="es-ES_tradnl" sz="2000" i="1" dirty="0" smtClean="0"/>
              <a:t>). </a:t>
            </a:r>
            <a:r>
              <a:rPr lang="es-ES_tradnl" sz="2000" i="1" dirty="0" err="1" smtClean="0"/>
              <a:t>The</a:t>
            </a:r>
            <a:r>
              <a:rPr lang="es-ES_tradnl" sz="2000" i="1" dirty="0" smtClean="0"/>
              <a:t> </a:t>
            </a:r>
            <a:r>
              <a:rPr lang="es-ES_tradnl" sz="2000" i="1" dirty="0"/>
              <a:t>Cochrane </a:t>
            </a:r>
            <a:r>
              <a:rPr lang="es-ES_tradnl" sz="2000" i="1" dirty="0" smtClean="0"/>
              <a:t>Library 2010</a:t>
            </a:r>
            <a:r>
              <a:rPr lang="es-ES_tradnl" sz="2000" i="1" dirty="0"/>
              <a:t>, </a:t>
            </a:r>
            <a:r>
              <a:rPr lang="es-ES_tradnl" sz="2000" i="1" dirty="0" err="1"/>
              <a:t>Issue</a:t>
            </a:r>
            <a:r>
              <a:rPr lang="es-ES_tradnl" sz="2000" i="1" dirty="0"/>
              <a:t> 3</a:t>
            </a:r>
          </a:p>
        </p:txBody>
      </p:sp>
      <p:sp>
        <p:nvSpPr>
          <p:cNvPr id="4" name="1 Título"/>
          <p:cNvSpPr>
            <a:spLocks noGrp="1"/>
          </p:cNvSpPr>
          <p:nvPr>
            <p:ph type="title"/>
          </p:nvPr>
        </p:nvSpPr>
        <p:spPr/>
        <p:txBody>
          <a:bodyPr/>
          <a:lstStyle/>
          <a:p>
            <a:r>
              <a:rPr lang="es-ES" dirty="0" smtClean="0"/>
              <a:t>¿Es útil en la reducción de embarazos no deseados?</a:t>
            </a:r>
            <a:endParaRPr lang="es-ES_tradnl" dirty="0"/>
          </a:p>
        </p:txBody>
      </p:sp>
    </p:spTree>
    <p:extLst>
      <p:ext uri="{BB962C8B-B14F-4D97-AF65-F5344CB8AC3E}">
        <p14:creationId xmlns:p14="http://schemas.microsoft.com/office/powerpoint/2010/main" val="3838682338"/>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 útil en la reducción de embarazos no deseados y E.T.S.?</a:t>
            </a:r>
            <a:endParaRPr lang="es-ES_tradnl" dirty="0"/>
          </a:p>
        </p:txBody>
      </p:sp>
      <p:sp>
        <p:nvSpPr>
          <p:cNvPr id="3" name="2 Marcador de contenido"/>
          <p:cNvSpPr>
            <a:spLocks noGrp="1"/>
          </p:cNvSpPr>
          <p:nvPr>
            <p:ph idx="1"/>
          </p:nvPr>
        </p:nvSpPr>
        <p:spPr>
          <a:xfrm>
            <a:off x="251520" y="1600200"/>
            <a:ext cx="8352928" cy="4525963"/>
          </a:xfrm>
        </p:spPr>
        <p:txBody>
          <a:bodyPr/>
          <a:lstStyle/>
          <a:p>
            <a:pPr algn="just"/>
            <a:r>
              <a:rPr lang="en-US" sz="2800" dirty="0" smtClean="0"/>
              <a:t>“…increased </a:t>
            </a:r>
            <a:r>
              <a:rPr lang="en-US" sz="2800" dirty="0"/>
              <a:t>access to emergency birth control at pharmacies for adolescents </a:t>
            </a:r>
            <a:r>
              <a:rPr lang="en-US" sz="2800" b="1" u="sng" dirty="0"/>
              <a:t>appears not to have reduced teenage conception rates in England</a:t>
            </a:r>
            <a:r>
              <a:rPr lang="en-US" sz="2800" dirty="0"/>
              <a:t>. In contrast, our results provide </a:t>
            </a:r>
            <a:r>
              <a:rPr lang="en-US" sz="2800" dirty="0" smtClean="0"/>
              <a:t>evidence </a:t>
            </a:r>
            <a:r>
              <a:rPr lang="en-US" sz="2800" dirty="0"/>
              <a:t>that these schemes are associated with a </a:t>
            </a:r>
            <a:r>
              <a:rPr lang="en-US" sz="2800" b="1" u="sng" dirty="0"/>
              <a:t>higher rate of diagnoses of STIs amongst teenagers.</a:t>
            </a:r>
            <a:r>
              <a:rPr lang="en-US" sz="2800" dirty="0"/>
              <a:t> The estimated effect on STI rates amongst under-16s is larger than that for older </a:t>
            </a:r>
            <a:r>
              <a:rPr lang="en-US" sz="2800" dirty="0" smtClean="0"/>
              <a:t>teenagers.”</a:t>
            </a:r>
          </a:p>
          <a:p>
            <a:endParaRPr lang="en-US" sz="2000" i="1" dirty="0" smtClean="0"/>
          </a:p>
          <a:p>
            <a:r>
              <a:rPr lang="en-US" sz="2000" i="1" dirty="0" err="1" smtClean="0"/>
              <a:t>Girma</a:t>
            </a:r>
            <a:r>
              <a:rPr lang="en-US" sz="2000" i="1" dirty="0"/>
              <a:t>, S., Paton, D., The impact of emergency birth control on teen pregnancy and STIs. J. Health Econ. (2011), doi:10.1016/j.jhealeco.2010.12.004 </a:t>
            </a:r>
            <a:endParaRPr lang="es-ES_tradnl" sz="2000" i="1" dirty="0"/>
          </a:p>
        </p:txBody>
      </p:sp>
    </p:spTree>
    <p:extLst>
      <p:ext uri="{BB962C8B-B14F-4D97-AF65-F5344CB8AC3E}">
        <p14:creationId xmlns:p14="http://schemas.microsoft.com/office/powerpoint/2010/main" val="2601938729"/>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 útil en la reducción de embarazos no deseados y E.T.S.?</a:t>
            </a:r>
            <a:endParaRPr lang="es-ES_tradnl" dirty="0"/>
          </a:p>
        </p:txBody>
      </p:sp>
      <p:sp>
        <p:nvSpPr>
          <p:cNvPr id="3" name="2 Marcador de contenido"/>
          <p:cNvSpPr>
            <a:spLocks noGrp="1"/>
          </p:cNvSpPr>
          <p:nvPr>
            <p:ph idx="1"/>
          </p:nvPr>
        </p:nvSpPr>
        <p:spPr>
          <a:xfrm>
            <a:off x="251520" y="1916832"/>
            <a:ext cx="8208912" cy="4525963"/>
          </a:xfrm>
        </p:spPr>
        <p:txBody>
          <a:bodyPr/>
          <a:lstStyle/>
          <a:p>
            <a:pPr algn="just"/>
            <a:r>
              <a:rPr lang="es-ES_tradnl" sz="2800" dirty="0" smtClean="0"/>
              <a:t>“</a:t>
            </a:r>
            <a:r>
              <a:rPr lang="es-ES_tradnl" sz="2800" dirty="0" err="1" smtClean="0"/>
              <a:t>Increased</a:t>
            </a:r>
            <a:r>
              <a:rPr lang="es-ES_tradnl" sz="2800" dirty="0" smtClean="0"/>
              <a:t> </a:t>
            </a:r>
            <a:r>
              <a:rPr lang="es-ES_tradnl" sz="2800" dirty="0" err="1"/>
              <a:t>access</a:t>
            </a:r>
            <a:r>
              <a:rPr lang="es-ES_tradnl" sz="2800" dirty="0"/>
              <a:t> </a:t>
            </a:r>
            <a:r>
              <a:rPr lang="es-ES_tradnl" sz="2800" dirty="0" err="1"/>
              <a:t>is</a:t>
            </a:r>
            <a:r>
              <a:rPr lang="es-ES_tradnl" sz="2800" dirty="0"/>
              <a:t> </a:t>
            </a:r>
            <a:r>
              <a:rPr lang="es-ES_tradnl" sz="2800" dirty="0" err="1" smtClean="0"/>
              <a:t>associated</a:t>
            </a:r>
            <a:r>
              <a:rPr lang="es-ES_tradnl" sz="2800" dirty="0" smtClean="0"/>
              <a:t> </a:t>
            </a:r>
            <a:r>
              <a:rPr lang="en-US" sz="2800" dirty="0" smtClean="0"/>
              <a:t>with </a:t>
            </a:r>
            <a:r>
              <a:rPr lang="en-US" sz="2800" dirty="0"/>
              <a:t>an </a:t>
            </a:r>
            <a:r>
              <a:rPr lang="en-US" sz="2800" b="1" u="sng" dirty="0"/>
              <a:t>increase in the gonorrhea rate</a:t>
            </a:r>
            <a:r>
              <a:rPr lang="en-US" sz="2800" dirty="0"/>
              <a:t> </a:t>
            </a:r>
            <a:r>
              <a:rPr lang="en-US" sz="2800" dirty="0" smtClean="0"/>
              <a:t>both for </a:t>
            </a:r>
            <a:r>
              <a:rPr lang="en-US" sz="2800" dirty="0"/>
              <a:t>overall and for young women aged 15–24</a:t>
            </a:r>
            <a:r>
              <a:rPr lang="en-US" sz="2800" dirty="0" smtClean="0"/>
              <a:t>, on </a:t>
            </a:r>
            <a:r>
              <a:rPr lang="en-US" sz="2800" dirty="0"/>
              <a:t>the order of 12–17%. </a:t>
            </a:r>
            <a:r>
              <a:rPr lang="en-US" sz="2800" b="1" u="sng" dirty="0"/>
              <a:t>We find no </a:t>
            </a:r>
            <a:r>
              <a:rPr lang="en-US" sz="2800" b="1" u="sng" dirty="0" smtClean="0"/>
              <a:t>evidence that </a:t>
            </a:r>
            <a:r>
              <a:rPr lang="en-US" sz="2800" b="1" u="sng" dirty="0"/>
              <a:t>abortion or birth rates are affected by </a:t>
            </a:r>
            <a:r>
              <a:rPr lang="en-US" sz="2800" b="1" u="sng" dirty="0" smtClean="0"/>
              <a:t>pharmacy </a:t>
            </a:r>
            <a:r>
              <a:rPr lang="es-ES_tradnl" sz="2800" b="1" u="sng" dirty="0" err="1" smtClean="0"/>
              <a:t>access</a:t>
            </a:r>
            <a:r>
              <a:rPr lang="es-ES_tradnl" sz="2800" b="1" u="sng" dirty="0" smtClean="0"/>
              <a:t>.</a:t>
            </a:r>
            <a:r>
              <a:rPr lang="es-ES_tradnl" sz="2800" dirty="0" smtClean="0"/>
              <a:t>”</a:t>
            </a:r>
          </a:p>
          <a:p>
            <a:endParaRPr lang="es-ES_tradnl" sz="2800" dirty="0" smtClean="0"/>
          </a:p>
          <a:p>
            <a:pPr marL="400050" lvl="1" indent="0" algn="just">
              <a:buNone/>
            </a:pPr>
            <a:r>
              <a:rPr lang="en-US" sz="1600" i="1" dirty="0" err="1" smtClean="0"/>
              <a:t>Durrance</a:t>
            </a:r>
            <a:r>
              <a:rPr lang="en-US" sz="1600" i="1" dirty="0" smtClean="0"/>
              <a:t> CP. The effects of increased access to emergency contraception on sexually transmitted disease </a:t>
            </a:r>
            <a:r>
              <a:rPr lang="es-ES_tradnl" sz="1600" i="1" dirty="0" smtClean="0"/>
              <a:t>and </a:t>
            </a:r>
            <a:r>
              <a:rPr lang="es-ES_tradnl" sz="1600" i="1" dirty="0" err="1" smtClean="0"/>
              <a:t>abortion</a:t>
            </a:r>
            <a:r>
              <a:rPr lang="es-ES_tradnl" sz="1600" i="1" dirty="0" smtClean="0"/>
              <a:t> </a:t>
            </a:r>
            <a:r>
              <a:rPr lang="es-ES_tradnl" sz="1600" i="1" dirty="0" err="1" smtClean="0"/>
              <a:t>rates</a:t>
            </a:r>
            <a:r>
              <a:rPr lang="es-ES_tradnl" sz="1600" i="1" dirty="0" smtClean="0"/>
              <a:t>. </a:t>
            </a:r>
            <a:r>
              <a:rPr lang="es-ES_tradnl" sz="1600" i="1" dirty="0" err="1" smtClean="0"/>
              <a:t>Economic</a:t>
            </a:r>
            <a:r>
              <a:rPr lang="es-ES_tradnl" sz="1600" i="1" dirty="0" smtClean="0"/>
              <a:t> </a:t>
            </a:r>
            <a:r>
              <a:rPr lang="es-ES_tradnl" sz="1600" i="1" dirty="0" err="1" smtClean="0"/>
              <a:t>Inquiry</a:t>
            </a:r>
            <a:r>
              <a:rPr lang="es-ES_tradnl" sz="1600" i="1" dirty="0" smtClean="0"/>
              <a:t> 2012 (</a:t>
            </a:r>
            <a:r>
              <a:rPr lang="es-ES_tradnl" sz="1600" i="1" dirty="0"/>
              <a:t>ISSN 0095-2583)</a:t>
            </a:r>
          </a:p>
          <a:p>
            <a:pPr marL="400050" lvl="1" indent="0" algn="just">
              <a:buNone/>
            </a:pPr>
            <a:r>
              <a:rPr lang="es-ES_tradnl" sz="1600" i="1" dirty="0" smtClean="0"/>
              <a:t>(doi:10.1111/j.1465-7295.2012.00498.x)</a:t>
            </a:r>
            <a:endParaRPr lang="es-ES_tradnl" sz="1600" i="1" dirty="0"/>
          </a:p>
        </p:txBody>
      </p:sp>
    </p:spTree>
    <p:extLst>
      <p:ext uri="{BB962C8B-B14F-4D97-AF65-F5344CB8AC3E}">
        <p14:creationId xmlns:p14="http://schemas.microsoft.com/office/powerpoint/2010/main" val="1189167897"/>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0314" y="116632"/>
            <a:ext cx="8229600" cy="922114"/>
          </a:xfrm>
        </p:spPr>
        <p:txBody>
          <a:bodyPr/>
          <a:lstStyle/>
          <a:p>
            <a:r>
              <a:rPr lang="es-ES" sz="4000" dirty="0" smtClean="0"/>
              <a:t>¿Es útil en la reducción de embarazos no deseados y abortos?</a:t>
            </a:r>
            <a:endParaRPr lang="es-ES_tradnl" sz="4000" dirty="0"/>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3281036100"/>
              </p:ext>
            </p:extLst>
          </p:nvPr>
        </p:nvGraphicFramePr>
        <p:xfrm>
          <a:off x="1835696" y="2315200"/>
          <a:ext cx="6110049" cy="4287560"/>
        </p:xfrm>
        <a:graphic>
          <a:graphicData uri="http://schemas.openxmlformats.org/drawingml/2006/table">
            <a:tbl>
              <a:tblPr/>
              <a:tblGrid>
                <a:gridCol w="2036683"/>
                <a:gridCol w="2036683"/>
                <a:gridCol w="2036683"/>
              </a:tblGrid>
              <a:tr h="551539">
                <a:tc>
                  <a:txBody>
                    <a:bodyPr/>
                    <a:lstStyle/>
                    <a:p>
                      <a:r>
                        <a:rPr lang="es-ES_tradnl" sz="1800" dirty="0"/>
                        <a:t>Año</a:t>
                      </a:r>
                    </a:p>
                  </a:txBody>
                  <a:tcPr marL="90519" marR="90519" marT="45260" marB="45260" anchor="ctr">
                    <a:lnL>
                      <a:noFill/>
                    </a:lnL>
                    <a:lnR>
                      <a:noFill/>
                    </a:lnR>
                    <a:lnT>
                      <a:noFill/>
                    </a:lnT>
                    <a:lnB>
                      <a:noFill/>
                    </a:lnB>
                  </a:tcPr>
                </a:tc>
                <a:tc>
                  <a:txBody>
                    <a:bodyPr/>
                    <a:lstStyle/>
                    <a:p>
                      <a:r>
                        <a:rPr lang="es-ES_tradnl" sz="1800" dirty="0"/>
                        <a:t>Total I.V.E.</a:t>
                      </a:r>
                    </a:p>
                  </a:txBody>
                  <a:tcPr marL="90519" marR="90519" marT="45260" marB="45260" anchor="ctr">
                    <a:lnL>
                      <a:noFill/>
                    </a:lnL>
                    <a:lnR>
                      <a:noFill/>
                    </a:lnR>
                    <a:lnT>
                      <a:noFill/>
                    </a:lnT>
                    <a:lnB>
                      <a:noFill/>
                    </a:lnB>
                  </a:tcPr>
                </a:tc>
                <a:tc>
                  <a:txBody>
                    <a:bodyPr/>
                    <a:lstStyle/>
                    <a:p>
                      <a:r>
                        <a:rPr lang="es-ES_tradnl" sz="1800"/>
                        <a:t>Tasa por 1.000 mujeres</a:t>
                      </a:r>
                    </a:p>
                  </a:txBody>
                  <a:tcPr marL="90519" marR="90519" marT="45260" marB="45260" anchor="ctr">
                    <a:lnL>
                      <a:noFill/>
                    </a:lnL>
                    <a:lnR>
                      <a:noFill/>
                    </a:lnR>
                    <a:lnT>
                      <a:noFill/>
                    </a:lnT>
                    <a:lnB>
                      <a:noFill/>
                    </a:lnB>
                  </a:tcPr>
                </a:tc>
              </a:tr>
              <a:tr h="346432">
                <a:tc>
                  <a:txBody>
                    <a:bodyPr/>
                    <a:lstStyle/>
                    <a:p>
                      <a:r>
                        <a:rPr lang="es-ES_tradnl" sz="1800"/>
                        <a:t>2011</a:t>
                      </a:r>
                    </a:p>
                  </a:txBody>
                  <a:tcPr marL="90519" marR="90519" marT="45260" marB="45260" anchor="ctr">
                    <a:lnL>
                      <a:noFill/>
                    </a:lnL>
                    <a:lnR>
                      <a:noFill/>
                    </a:lnR>
                    <a:lnT>
                      <a:noFill/>
                    </a:lnT>
                    <a:lnB>
                      <a:noFill/>
                    </a:lnB>
                  </a:tcPr>
                </a:tc>
                <a:tc>
                  <a:txBody>
                    <a:bodyPr/>
                    <a:lstStyle/>
                    <a:p>
                      <a:r>
                        <a:rPr lang="es-ES_tradnl" sz="1800"/>
                        <a:t>118.359</a:t>
                      </a:r>
                    </a:p>
                  </a:txBody>
                  <a:tcPr marL="90519" marR="90519" marT="45260" marB="45260" anchor="ctr">
                    <a:lnL>
                      <a:noFill/>
                    </a:lnL>
                    <a:lnR>
                      <a:noFill/>
                    </a:lnR>
                    <a:lnT>
                      <a:noFill/>
                    </a:lnT>
                    <a:lnB>
                      <a:noFill/>
                    </a:lnB>
                  </a:tcPr>
                </a:tc>
                <a:tc>
                  <a:txBody>
                    <a:bodyPr/>
                    <a:lstStyle/>
                    <a:p>
                      <a:r>
                        <a:rPr lang="es-ES_tradnl" sz="1800"/>
                        <a:t>12,44</a:t>
                      </a:r>
                    </a:p>
                  </a:txBody>
                  <a:tcPr marL="90519" marR="90519" marT="45260" marB="45260" anchor="ctr">
                    <a:lnL>
                      <a:noFill/>
                    </a:lnL>
                    <a:lnR>
                      <a:noFill/>
                    </a:lnR>
                    <a:lnT>
                      <a:noFill/>
                    </a:lnT>
                    <a:lnB>
                      <a:noFill/>
                    </a:lnB>
                  </a:tcPr>
                </a:tc>
              </a:tr>
              <a:tr h="346432">
                <a:tc>
                  <a:txBody>
                    <a:bodyPr/>
                    <a:lstStyle/>
                    <a:p>
                      <a:r>
                        <a:rPr lang="es-ES_tradnl" sz="1800"/>
                        <a:t>2010</a:t>
                      </a:r>
                    </a:p>
                  </a:txBody>
                  <a:tcPr marL="90519" marR="90519" marT="45260" marB="45260" anchor="ctr">
                    <a:lnL>
                      <a:noFill/>
                    </a:lnL>
                    <a:lnR>
                      <a:noFill/>
                    </a:lnR>
                    <a:lnT>
                      <a:noFill/>
                    </a:lnT>
                    <a:lnB>
                      <a:noFill/>
                    </a:lnB>
                  </a:tcPr>
                </a:tc>
                <a:tc>
                  <a:txBody>
                    <a:bodyPr/>
                    <a:lstStyle/>
                    <a:p>
                      <a:r>
                        <a:rPr lang="es-ES_tradnl" sz="1800"/>
                        <a:t>113.031</a:t>
                      </a:r>
                    </a:p>
                  </a:txBody>
                  <a:tcPr marL="90519" marR="90519" marT="45260" marB="45260" anchor="ctr">
                    <a:lnL>
                      <a:noFill/>
                    </a:lnL>
                    <a:lnR>
                      <a:noFill/>
                    </a:lnR>
                    <a:lnT>
                      <a:noFill/>
                    </a:lnT>
                    <a:lnB>
                      <a:noFill/>
                    </a:lnB>
                  </a:tcPr>
                </a:tc>
                <a:tc>
                  <a:txBody>
                    <a:bodyPr/>
                    <a:lstStyle/>
                    <a:p>
                      <a:r>
                        <a:rPr lang="es-ES_tradnl" sz="1800"/>
                        <a:t>11,49</a:t>
                      </a:r>
                    </a:p>
                  </a:txBody>
                  <a:tcPr marL="90519" marR="90519" marT="45260" marB="45260" anchor="ctr">
                    <a:lnL>
                      <a:noFill/>
                    </a:lnL>
                    <a:lnR>
                      <a:noFill/>
                    </a:lnR>
                    <a:lnT>
                      <a:noFill/>
                    </a:lnT>
                    <a:lnB>
                      <a:noFill/>
                    </a:lnB>
                  </a:tcPr>
                </a:tc>
              </a:tr>
              <a:tr h="346432">
                <a:tc>
                  <a:txBody>
                    <a:bodyPr/>
                    <a:lstStyle/>
                    <a:p>
                      <a:r>
                        <a:rPr lang="es-ES_tradnl" sz="1800"/>
                        <a:t>2009</a:t>
                      </a:r>
                    </a:p>
                  </a:txBody>
                  <a:tcPr marL="90519" marR="90519" marT="45260" marB="45260" anchor="ctr">
                    <a:lnL>
                      <a:noFill/>
                    </a:lnL>
                    <a:lnR>
                      <a:noFill/>
                    </a:lnR>
                    <a:lnT>
                      <a:noFill/>
                    </a:lnT>
                    <a:lnB>
                      <a:noFill/>
                    </a:lnB>
                  </a:tcPr>
                </a:tc>
                <a:tc>
                  <a:txBody>
                    <a:bodyPr/>
                    <a:lstStyle/>
                    <a:p>
                      <a:r>
                        <a:rPr lang="es-ES_tradnl" sz="1800"/>
                        <a:t>111.482</a:t>
                      </a:r>
                    </a:p>
                  </a:txBody>
                  <a:tcPr marL="90519" marR="90519" marT="45260" marB="45260" anchor="ctr">
                    <a:lnL>
                      <a:noFill/>
                    </a:lnL>
                    <a:lnR>
                      <a:noFill/>
                    </a:lnR>
                    <a:lnT>
                      <a:noFill/>
                    </a:lnT>
                    <a:lnB>
                      <a:noFill/>
                    </a:lnB>
                  </a:tcPr>
                </a:tc>
                <a:tc>
                  <a:txBody>
                    <a:bodyPr/>
                    <a:lstStyle/>
                    <a:p>
                      <a:r>
                        <a:rPr lang="es-ES_tradnl" sz="1800"/>
                        <a:t>11,41</a:t>
                      </a:r>
                    </a:p>
                  </a:txBody>
                  <a:tcPr marL="90519" marR="90519" marT="45260" marB="45260" anchor="ctr">
                    <a:lnL>
                      <a:noFill/>
                    </a:lnL>
                    <a:lnR>
                      <a:noFill/>
                    </a:lnR>
                    <a:lnT>
                      <a:noFill/>
                    </a:lnT>
                    <a:lnB>
                      <a:noFill/>
                    </a:lnB>
                  </a:tcPr>
                </a:tc>
              </a:tr>
              <a:tr h="346432">
                <a:tc>
                  <a:txBody>
                    <a:bodyPr/>
                    <a:lstStyle/>
                    <a:p>
                      <a:r>
                        <a:rPr lang="es-ES_tradnl" sz="1800"/>
                        <a:t>2008</a:t>
                      </a:r>
                    </a:p>
                  </a:txBody>
                  <a:tcPr marL="90519" marR="90519" marT="45260" marB="45260" anchor="ctr">
                    <a:lnL>
                      <a:noFill/>
                    </a:lnL>
                    <a:lnR>
                      <a:noFill/>
                    </a:lnR>
                    <a:lnT>
                      <a:noFill/>
                    </a:lnT>
                    <a:lnB>
                      <a:noFill/>
                    </a:lnB>
                  </a:tcPr>
                </a:tc>
                <a:tc>
                  <a:txBody>
                    <a:bodyPr/>
                    <a:lstStyle/>
                    <a:p>
                      <a:r>
                        <a:rPr lang="es-ES_tradnl" sz="1800"/>
                        <a:t>115.812</a:t>
                      </a:r>
                    </a:p>
                  </a:txBody>
                  <a:tcPr marL="90519" marR="90519" marT="45260" marB="45260" anchor="ctr">
                    <a:lnL>
                      <a:noFill/>
                    </a:lnL>
                    <a:lnR>
                      <a:noFill/>
                    </a:lnR>
                    <a:lnT>
                      <a:noFill/>
                    </a:lnT>
                    <a:lnB>
                      <a:noFill/>
                    </a:lnB>
                  </a:tcPr>
                </a:tc>
                <a:tc>
                  <a:txBody>
                    <a:bodyPr/>
                    <a:lstStyle/>
                    <a:p>
                      <a:r>
                        <a:rPr lang="es-ES_tradnl" sz="1800"/>
                        <a:t>11,78</a:t>
                      </a:r>
                    </a:p>
                  </a:txBody>
                  <a:tcPr marL="90519" marR="90519" marT="45260" marB="45260" anchor="ctr">
                    <a:lnL>
                      <a:noFill/>
                    </a:lnL>
                    <a:lnR>
                      <a:noFill/>
                    </a:lnR>
                    <a:lnT>
                      <a:noFill/>
                    </a:lnT>
                    <a:lnB>
                      <a:noFill/>
                    </a:lnB>
                  </a:tcPr>
                </a:tc>
              </a:tr>
              <a:tr h="346432">
                <a:tc>
                  <a:txBody>
                    <a:bodyPr/>
                    <a:lstStyle/>
                    <a:p>
                      <a:r>
                        <a:rPr lang="es-ES_tradnl" sz="1800"/>
                        <a:t>2007</a:t>
                      </a:r>
                    </a:p>
                  </a:txBody>
                  <a:tcPr marL="90519" marR="90519" marT="45260" marB="45260" anchor="ctr">
                    <a:lnL>
                      <a:noFill/>
                    </a:lnL>
                    <a:lnR>
                      <a:noFill/>
                    </a:lnR>
                    <a:lnT>
                      <a:noFill/>
                    </a:lnT>
                    <a:lnB>
                      <a:noFill/>
                    </a:lnB>
                  </a:tcPr>
                </a:tc>
                <a:tc>
                  <a:txBody>
                    <a:bodyPr/>
                    <a:lstStyle/>
                    <a:p>
                      <a:r>
                        <a:rPr lang="es-ES_tradnl" sz="1800"/>
                        <a:t>112.138</a:t>
                      </a:r>
                    </a:p>
                  </a:txBody>
                  <a:tcPr marL="90519" marR="90519" marT="45260" marB="45260" anchor="ctr">
                    <a:lnL>
                      <a:noFill/>
                    </a:lnL>
                    <a:lnR>
                      <a:noFill/>
                    </a:lnR>
                    <a:lnT>
                      <a:noFill/>
                    </a:lnT>
                    <a:lnB>
                      <a:noFill/>
                    </a:lnB>
                  </a:tcPr>
                </a:tc>
                <a:tc>
                  <a:txBody>
                    <a:bodyPr/>
                    <a:lstStyle/>
                    <a:p>
                      <a:r>
                        <a:rPr lang="es-ES_tradnl" sz="1800"/>
                        <a:t>11,49</a:t>
                      </a:r>
                    </a:p>
                  </a:txBody>
                  <a:tcPr marL="90519" marR="90519" marT="45260" marB="45260" anchor="ctr">
                    <a:lnL>
                      <a:noFill/>
                    </a:lnL>
                    <a:lnR>
                      <a:noFill/>
                    </a:lnR>
                    <a:lnT>
                      <a:noFill/>
                    </a:lnT>
                    <a:lnB>
                      <a:noFill/>
                    </a:lnB>
                  </a:tcPr>
                </a:tc>
              </a:tr>
              <a:tr h="346432">
                <a:tc>
                  <a:txBody>
                    <a:bodyPr/>
                    <a:lstStyle/>
                    <a:p>
                      <a:r>
                        <a:rPr lang="es-ES_tradnl" sz="1800"/>
                        <a:t>2006</a:t>
                      </a:r>
                    </a:p>
                  </a:txBody>
                  <a:tcPr marL="90519" marR="90519" marT="45260" marB="45260" anchor="ctr">
                    <a:lnL>
                      <a:noFill/>
                    </a:lnL>
                    <a:lnR>
                      <a:noFill/>
                    </a:lnR>
                    <a:lnT>
                      <a:noFill/>
                    </a:lnT>
                    <a:lnB>
                      <a:noFill/>
                    </a:lnB>
                  </a:tcPr>
                </a:tc>
                <a:tc>
                  <a:txBody>
                    <a:bodyPr/>
                    <a:lstStyle/>
                    <a:p>
                      <a:r>
                        <a:rPr lang="es-ES_tradnl" sz="1800"/>
                        <a:t>101.592</a:t>
                      </a:r>
                    </a:p>
                  </a:txBody>
                  <a:tcPr marL="90519" marR="90519" marT="45260" marB="45260" anchor="ctr">
                    <a:lnL>
                      <a:noFill/>
                    </a:lnL>
                    <a:lnR>
                      <a:noFill/>
                    </a:lnR>
                    <a:lnT>
                      <a:noFill/>
                    </a:lnT>
                    <a:lnB>
                      <a:noFill/>
                    </a:lnB>
                  </a:tcPr>
                </a:tc>
                <a:tc>
                  <a:txBody>
                    <a:bodyPr/>
                    <a:lstStyle/>
                    <a:p>
                      <a:r>
                        <a:rPr lang="es-ES_tradnl" sz="1800"/>
                        <a:t>10,62</a:t>
                      </a:r>
                    </a:p>
                  </a:txBody>
                  <a:tcPr marL="90519" marR="90519" marT="45260" marB="45260" anchor="ctr">
                    <a:lnL>
                      <a:noFill/>
                    </a:lnL>
                    <a:lnR>
                      <a:noFill/>
                    </a:lnR>
                    <a:lnT>
                      <a:noFill/>
                    </a:lnT>
                    <a:lnB>
                      <a:noFill/>
                    </a:lnB>
                  </a:tcPr>
                </a:tc>
              </a:tr>
              <a:tr h="346432">
                <a:tc>
                  <a:txBody>
                    <a:bodyPr/>
                    <a:lstStyle/>
                    <a:p>
                      <a:r>
                        <a:rPr lang="es-ES_tradnl" sz="1800"/>
                        <a:t>2005</a:t>
                      </a:r>
                    </a:p>
                  </a:txBody>
                  <a:tcPr marL="90519" marR="90519" marT="45260" marB="45260" anchor="ctr">
                    <a:lnL>
                      <a:noFill/>
                    </a:lnL>
                    <a:lnR>
                      <a:noFill/>
                    </a:lnR>
                    <a:lnT>
                      <a:noFill/>
                    </a:lnT>
                    <a:lnB>
                      <a:noFill/>
                    </a:lnB>
                  </a:tcPr>
                </a:tc>
                <a:tc>
                  <a:txBody>
                    <a:bodyPr/>
                    <a:lstStyle/>
                    <a:p>
                      <a:r>
                        <a:rPr lang="es-ES_tradnl" sz="1800"/>
                        <a:t>91.664</a:t>
                      </a:r>
                    </a:p>
                  </a:txBody>
                  <a:tcPr marL="90519" marR="90519" marT="45260" marB="45260" anchor="ctr">
                    <a:lnL>
                      <a:noFill/>
                    </a:lnL>
                    <a:lnR>
                      <a:noFill/>
                    </a:lnR>
                    <a:lnT>
                      <a:noFill/>
                    </a:lnT>
                    <a:lnB>
                      <a:noFill/>
                    </a:lnB>
                  </a:tcPr>
                </a:tc>
                <a:tc>
                  <a:txBody>
                    <a:bodyPr/>
                    <a:lstStyle/>
                    <a:p>
                      <a:r>
                        <a:rPr lang="es-ES_tradnl" sz="1800"/>
                        <a:t>9,60</a:t>
                      </a:r>
                    </a:p>
                  </a:txBody>
                  <a:tcPr marL="90519" marR="90519" marT="45260" marB="45260" anchor="ctr">
                    <a:lnL>
                      <a:noFill/>
                    </a:lnL>
                    <a:lnR>
                      <a:noFill/>
                    </a:lnR>
                    <a:lnT>
                      <a:noFill/>
                    </a:lnT>
                    <a:lnB>
                      <a:noFill/>
                    </a:lnB>
                  </a:tcPr>
                </a:tc>
              </a:tr>
              <a:tr h="346432">
                <a:tc>
                  <a:txBody>
                    <a:bodyPr/>
                    <a:lstStyle/>
                    <a:p>
                      <a:r>
                        <a:rPr lang="es-ES_tradnl" sz="1800"/>
                        <a:t>2004</a:t>
                      </a:r>
                    </a:p>
                  </a:txBody>
                  <a:tcPr marL="90519" marR="90519" marT="45260" marB="45260" anchor="ctr">
                    <a:lnL>
                      <a:noFill/>
                    </a:lnL>
                    <a:lnR>
                      <a:noFill/>
                    </a:lnR>
                    <a:lnT>
                      <a:noFill/>
                    </a:lnT>
                    <a:lnB>
                      <a:noFill/>
                    </a:lnB>
                  </a:tcPr>
                </a:tc>
                <a:tc>
                  <a:txBody>
                    <a:bodyPr/>
                    <a:lstStyle/>
                    <a:p>
                      <a:r>
                        <a:rPr lang="es-ES_tradnl" sz="1800"/>
                        <a:t>84.985</a:t>
                      </a:r>
                    </a:p>
                  </a:txBody>
                  <a:tcPr marL="90519" marR="90519" marT="45260" marB="45260" anchor="ctr">
                    <a:lnL>
                      <a:noFill/>
                    </a:lnL>
                    <a:lnR>
                      <a:noFill/>
                    </a:lnR>
                    <a:lnT>
                      <a:noFill/>
                    </a:lnT>
                    <a:lnB>
                      <a:noFill/>
                    </a:lnB>
                  </a:tcPr>
                </a:tc>
                <a:tc>
                  <a:txBody>
                    <a:bodyPr/>
                    <a:lstStyle/>
                    <a:p>
                      <a:r>
                        <a:rPr lang="es-ES_tradnl" sz="1800"/>
                        <a:t>8,94</a:t>
                      </a:r>
                    </a:p>
                  </a:txBody>
                  <a:tcPr marL="90519" marR="90519" marT="45260" marB="45260" anchor="ctr">
                    <a:lnL>
                      <a:noFill/>
                    </a:lnL>
                    <a:lnR>
                      <a:noFill/>
                    </a:lnR>
                    <a:lnT>
                      <a:noFill/>
                    </a:lnT>
                    <a:lnB>
                      <a:noFill/>
                    </a:lnB>
                  </a:tcPr>
                </a:tc>
              </a:tr>
              <a:tr h="346432">
                <a:tc>
                  <a:txBody>
                    <a:bodyPr/>
                    <a:lstStyle/>
                    <a:p>
                      <a:r>
                        <a:rPr lang="es-ES_tradnl" sz="1800"/>
                        <a:t>2003</a:t>
                      </a:r>
                    </a:p>
                  </a:txBody>
                  <a:tcPr marL="90519" marR="90519" marT="45260" marB="45260" anchor="ctr">
                    <a:lnL>
                      <a:noFill/>
                    </a:lnL>
                    <a:lnR>
                      <a:noFill/>
                    </a:lnR>
                    <a:lnT>
                      <a:noFill/>
                    </a:lnT>
                    <a:lnB>
                      <a:noFill/>
                    </a:lnB>
                  </a:tcPr>
                </a:tc>
                <a:tc>
                  <a:txBody>
                    <a:bodyPr/>
                    <a:lstStyle/>
                    <a:p>
                      <a:r>
                        <a:rPr lang="es-ES_tradnl" sz="1800"/>
                        <a:t>79.788</a:t>
                      </a:r>
                    </a:p>
                  </a:txBody>
                  <a:tcPr marL="90519" marR="90519" marT="45260" marB="45260" anchor="ctr">
                    <a:lnL>
                      <a:noFill/>
                    </a:lnL>
                    <a:lnR>
                      <a:noFill/>
                    </a:lnR>
                    <a:lnT>
                      <a:noFill/>
                    </a:lnT>
                    <a:lnB>
                      <a:noFill/>
                    </a:lnB>
                  </a:tcPr>
                </a:tc>
                <a:tc>
                  <a:txBody>
                    <a:bodyPr/>
                    <a:lstStyle/>
                    <a:p>
                      <a:r>
                        <a:rPr lang="es-ES_tradnl" sz="1800"/>
                        <a:t>8,77</a:t>
                      </a:r>
                    </a:p>
                  </a:txBody>
                  <a:tcPr marL="90519" marR="90519" marT="45260" marB="45260" anchor="ctr">
                    <a:lnL>
                      <a:noFill/>
                    </a:lnL>
                    <a:lnR>
                      <a:noFill/>
                    </a:lnR>
                    <a:lnT>
                      <a:noFill/>
                    </a:lnT>
                    <a:lnB>
                      <a:noFill/>
                    </a:lnB>
                  </a:tcPr>
                </a:tc>
              </a:tr>
              <a:tr h="346432">
                <a:tc>
                  <a:txBody>
                    <a:bodyPr/>
                    <a:lstStyle/>
                    <a:p>
                      <a:r>
                        <a:rPr lang="es-ES_tradnl" sz="1800"/>
                        <a:t>2002</a:t>
                      </a:r>
                    </a:p>
                  </a:txBody>
                  <a:tcPr marL="90519" marR="90519" marT="45260" marB="45260" anchor="ctr">
                    <a:lnL>
                      <a:noFill/>
                    </a:lnL>
                    <a:lnR>
                      <a:noFill/>
                    </a:lnR>
                    <a:lnT>
                      <a:noFill/>
                    </a:lnT>
                    <a:lnB>
                      <a:noFill/>
                    </a:lnB>
                  </a:tcPr>
                </a:tc>
                <a:tc>
                  <a:txBody>
                    <a:bodyPr/>
                    <a:lstStyle/>
                    <a:p>
                      <a:r>
                        <a:rPr lang="es-ES_tradnl" sz="1800"/>
                        <a:t>77.125</a:t>
                      </a:r>
                    </a:p>
                  </a:txBody>
                  <a:tcPr marL="90519" marR="90519" marT="45260" marB="45260" anchor="ctr">
                    <a:lnL>
                      <a:noFill/>
                    </a:lnL>
                    <a:lnR>
                      <a:noFill/>
                    </a:lnR>
                    <a:lnT>
                      <a:noFill/>
                    </a:lnT>
                    <a:lnB>
                      <a:noFill/>
                    </a:lnB>
                  </a:tcPr>
                </a:tc>
                <a:tc>
                  <a:txBody>
                    <a:bodyPr/>
                    <a:lstStyle/>
                    <a:p>
                      <a:r>
                        <a:rPr lang="es-ES_tradnl" sz="1800" dirty="0"/>
                        <a:t>8,46</a:t>
                      </a:r>
                    </a:p>
                  </a:txBody>
                  <a:tcPr marL="90519" marR="90519" marT="45260" marB="45260" anchor="ctr">
                    <a:lnL>
                      <a:noFill/>
                    </a:lnL>
                    <a:lnR>
                      <a:noFill/>
                    </a:lnR>
                    <a:lnT>
                      <a:noFill/>
                    </a:lnT>
                    <a:lnB>
                      <a:noFill/>
                    </a:lnB>
                  </a:tcPr>
                </a:tc>
              </a:tr>
            </a:tbl>
          </a:graphicData>
        </a:graphic>
      </p:graphicFrame>
      <p:sp>
        <p:nvSpPr>
          <p:cNvPr id="11" name="10 CuadroTexto"/>
          <p:cNvSpPr txBox="1"/>
          <p:nvPr/>
        </p:nvSpPr>
        <p:spPr>
          <a:xfrm>
            <a:off x="320638" y="1268760"/>
            <a:ext cx="8568952" cy="1046440"/>
          </a:xfrm>
          <a:prstGeom prst="rect">
            <a:avLst/>
          </a:prstGeom>
          <a:noFill/>
        </p:spPr>
        <p:txBody>
          <a:bodyPr wrap="square" rtlCol="0">
            <a:spAutoFit/>
          </a:bodyPr>
          <a:lstStyle/>
          <a:p>
            <a:pPr algn="ctr"/>
            <a:r>
              <a:rPr lang="es-ES" sz="2800" dirty="0" smtClean="0"/>
              <a:t>Número de abortos en España. </a:t>
            </a:r>
          </a:p>
          <a:p>
            <a:pPr algn="ctr"/>
            <a:r>
              <a:rPr lang="es-ES" sz="2000" dirty="0" smtClean="0"/>
              <a:t>Datos  Ministerio de Sanidad</a:t>
            </a:r>
          </a:p>
          <a:p>
            <a:pPr algn="ctr"/>
            <a:r>
              <a:rPr lang="es-ES_tradnl" sz="1400" dirty="0"/>
              <a:t>http://www.msc.es/profesionales/saludPublica/prevPromocion/embarazo/tablas_figuras.htm</a:t>
            </a:r>
          </a:p>
        </p:txBody>
      </p:sp>
    </p:spTree>
    <p:extLst>
      <p:ext uri="{BB962C8B-B14F-4D97-AF65-F5344CB8AC3E}">
        <p14:creationId xmlns:p14="http://schemas.microsoft.com/office/powerpoint/2010/main" val="3511178705"/>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 útil en la reducción de embarazos no deseados y abortos?</a:t>
            </a:r>
            <a:endParaRPr lang="es-ES_tradnl" dirty="0"/>
          </a:p>
        </p:txBody>
      </p:sp>
      <p:sp>
        <p:nvSpPr>
          <p:cNvPr id="7" name="6 CuadroTexto"/>
          <p:cNvSpPr txBox="1"/>
          <p:nvPr/>
        </p:nvSpPr>
        <p:spPr>
          <a:xfrm>
            <a:off x="179512" y="2132856"/>
            <a:ext cx="8856983" cy="4401205"/>
          </a:xfrm>
          <a:prstGeom prst="rect">
            <a:avLst/>
          </a:prstGeom>
          <a:noFill/>
        </p:spPr>
        <p:txBody>
          <a:bodyPr wrap="square" rtlCol="0">
            <a:spAutoFit/>
          </a:bodyPr>
          <a:lstStyle/>
          <a:p>
            <a:pPr algn="ctr"/>
            <a:r>
              <a:rPr lang="es-ES_tradnl" sz="2000" dirty="0"/>
              <a:t>El aborto en España 1985-2011» de que las interrupciones de embarazo en </a:t>
            </a:r>
            <a:r>
              <a:rPr lang="es-ES_tradnl" sz="2000" dirty="0" smtClean="0"/>
              <a:t>España  </a:t>
            </a:r>
            <a:r>
              <a:rPr lang="es-ES_tradnl" sz="2000" dirty="0"/>
              <a:t>han </a:t>
            </a:r>
            <a:r>
              <a:rPr lang="es-ES_tradnl" sz="2000" b="1" u="sng" dirty="0"/>
              <a:t>aumentado un 70 por ciento </a:t>
            </a:r>
            <a:r>
              <a:rPr lang="es-ES_tradnl" sz="2000" dirty="0"/>
              <a:t>en los últimos diez años y un 182,41 por ciento </a:t>
            </a:r>
            <a:r>
              <a:rPr lang="es-ES_tradnl" sz="2000" dirty="0" smtClean="0"/>
              <a:t> desde 1991</a:t>
            </a:r>
          </a:p>
          <a:p>
            <a:pPr algn="ctr"/>
            <a:endParaRPr lang="es-ES_tradnl" sz="2000" dirty="0" smtClean="0"/>
          </a:p>
          <a:p>
            <a:pPr algn="ctr"/>
            <a:r>
              <a:rPr lang="es-ES_tradnl" sz="2000" b="1" dirty="0"/>
              <a:t>España alcanza una cifra récord en el número de abortos</a:t>
            </a:r>
            <a:r>
              <a:rPr lang="es-ES_tradnl" sz="2000" dirty="0" smtClean="0"/>
              <a:t>.</a:t>
            </a:r>
          </a:p>
          <a:p>
            <a:pPr algn="ctr"/>
            <a:endParaRPr lang="es-ES_tradnl" sz="2000" dirty="0" smtClean="0"/>
          </a:p>
          <a:p>
            <a:pPr algn="just"/>
            <a:r>
              <a:rPr lang="es-ES_tradnl" sz="2000" dirty="0" smtClean="0"/>
              <a:t> </a:t>
            </a:r>
            <a:r>
              <a:rPr lang="es-ES_tradnl" sz="2000" dirty="0"/>
              <a:t>En 2011 </a:t>
            </a:r>
            <a:r>
              <a:rPr lang="es-ES_tradnl" sz="2000" dirty="0" smtClean="0"/>
              <a:t>se  </a:t>
            </a:r>
            <a:r>
              <a:rPr lang="es-ES_tradnl" sz="2000" dirty="0"/>
              <a:t>registraron 118.359. Son 5.328 más que en 2010 cuando se registraron 113.031</a:t>
            </a:r>
            <a:r>
              <a:rPr lang="es-ES_tradnl" sz="2000" dirty="0" smtClean="0"/>
              <a:t>.  </a:t>
            </a:r>
            <a:r>
              <a:rPr lang="es-ES_tradnl" sz="2000" dirty="0"/>
              <a:t>La tasa por mil mujeres se eleva hasta el 12,44% y creció en todas las franjas </a:t>
            </a:r>
            <a:r>
              <a:rPr lang="es-ES_tradnl" sz="2000" dirty="0" smtClean="0"/>
              <a:t>de  edad</a:t>
            </a:r>
            <a:r>
              <a:rPr lang="es-ES_tradnl" sz="2000" dirty="0"/>
              <a:t>. Entre las menores de 15 años se registraron el año pasado 455 </a:t>
            </a:r>
            <a:r>
              <a:rPr lang="es-ES_tradnl" sz="2000" dirty="0" smtClean="0"/>
              <a:t>interrupciones  voluntarias </a:t>
            </a:r>
            <a:r>
              <a:rPr lang="es-ES_tradnl" sz="2000" dirty="0"/>
              <a:t>del embarazo. Entre las </a:t>
            </a:r>
            <a:r>
              <a:rPr lang="es-ES_tradnl" sz="2000" b="1" dirty="0"/>
              <a:t>adolescentes y jóvenes de quince a </a:t>
            </a:r>
            <a:r>
              <a:rPr lang="es-ES_tradnl" sz="2000" b="1" dirty="0" smtClean="0"/>
              <a:t>diecinueve </a:t>
            </a:r>
            <a:r>
              <a:rPr lang="es-ES_tradnl" sz="2000" b="1" dirty="0"/>
              <a:t>años </a:t>
            </a:r>
            <a:r>
              <a:rPr lang="es-ES_tradnl" sz="2000" dirty="0"/>
              <a:t>el número de abortos supero los 14.000. En la franja de edad </a:t>
            </a:r>
            <a:r>
              <a:rPr lang="es-ES_tradnl" sz="2000" dirty="0" smtClean="0"/>
              <a:t> de </a:t>
            </a:r>
            <a:r>
              <a:rPr lang="es-ES_tradnl" sz="2000" dirty="0"/>
              <a:t>veinte a veinticuatro fueron 26.000 y más de 27.000 mujeres de veinticinco </a:t>
            </a:r>
            <a:r>
              <a:rPr lang="es-ES_tradnl" sz="2000" dirty="0" smtClean="0"/>
              <a:t>a  </a:t>
            </a:r>
            <a:r>
              <a:rPr lang="es-ES_tradnl" sz="2000" dirty="0"/>
              <a:t>veintinueve años abortaron en 2011</a:t>
            </a:r>
            <a:r>
              <a:rPr lang="es-ES_tradnl" dirty="0"/>
              <a:t>.</a:t>
            </a:r>
          </a:p>
        </p:txBody>
      </p:sp>
    </p:spTree>
    <p:extLst>
      <p:ext uri="{BB962C8B-B14F-4D97-AF65-F5344CB8AC3E}">
        <p14:creationId xmlns:p14="http://schemas.microsoft.com/office/powerpoint/2010/main" val="2938413116"/>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896144"/>
          </a:xfrm>
        </p:spPr>
        <p:txBody>
          <a:bodyPr>
            <a:normAutofit fontScale="90000"/>
          </a:bodyPr>
          <a:lstStyle/>
          <a:p>
            <a:r>
              <a:rPr lang="es-ES" b="1" u="sng" dirty="0" smtClean="0"/>
              <a:t>Conclusiones</a:t>
            </a:r>
            <a:r>
              <a:rPr lang="es-ES" b="1" dirty="0" smtClean="0"/>
              <a:t> sobre </a:t>
            </a:r>
            <a:r>
              <a:rPr lang="es-ES" b="1" dirty="0"/>
              <a:t>la información y educación públicas</a:t>
            </a:r>
            <a:endParaRPr lang="es-ES"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2870191430"/>
              </p:ext>
            </p:extLst>
          </p:nvPr>
        </p:nvGraphicFramePr>
        <p:xfrm>
          <a:off x="457200" y="1700808"/>
          <a:ext cx="82296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0648529"/>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568952" cy="850106"/>
          </a:xfrm>
        </p:spPr>
        <p:txBody>
          <a:bodyPr>
            <a:normAutofit fontScale="90000"/>
          </a:bodyPr>
          <a:lstStyle/>
          <a:p>
            <a:r>
              <a:rPr lang="es-ES" b="1" dirty="0" err="1" smtClean="0"/>
              <a:t>Ulipristal</a:t>
            </a:r>
            <a:r>
              <a:rPr lang="es-ES" b="1" dirty="0" smtClean="0"/>
              <a:t> acetato: </a:t>
            </a:r>
            <a:br>
              <a:rPr lang="es-ES" b="1" dirty="0" smtClean="0"/>
            </a:br>
            <a:r>
              <a:rPr lang="es-ES" b="1" dirty="0" smtClean="0"/>
              <a:t>Estructura química</a:t>
            </a:r>
            <a:endParaRPr lang="es-ES" b="1" dirty="0"/>
          </a:p>
        </p:txBody>
      </p:sp>
      <p:pic>
        <p:nvPicPr>
          <p:cNvPr id="4" name="3 Marcador de contenido" descr="C:\Documents and Settings\JULIO TUDELA CUENCA\Mis documentos\Mis documentos de PaperPort\ULIPRISTAL\Untitled (2).jpg"/>
          <p:cNvPicPr>
            <a:picLocks noGrp="1"/>
          </p:cNvPicPr>
          <p:nvPr>
            <p:ph sz="quarter" idx="1"/>
          </p:nvPr>
        </p:nvPicPr>
        <p:blipFill>
          <a:blip r:embed="rId2" cstate="print"/>
          <a:stretch>
            <a:fillRect/>
          </a:stretch>
        </p:blipFill>
        <p:spPr bwMode="auto">
          <a:xfrm>
            <a:off x="827584" y="1556792"/>
            <a:ext cx="7344816" cy="4896544"/>
          </a:xfrm>
          <a:prstGeom prst="rect">
            <a:avLst/>
          </a:prstGeom>
          <a:noFill/>
          <a:ln w="9525">
            <a:noFill/>
            <a:miter lim="800000"/>
            <a:headEnd/>
            <a:tailEnd/>
          </a:ln>
        </p:spPr>
      </p:pic>
    </p:spTree>
    <p:extLst>
      <p:ext uri="{BB962C8B-B14F-4D97-AF65-F5344CB8AC3E}">
        <p14:creationId xmlns:p14="http://schemas.microsoft.com/office/powerpoint/2010/main" val="1974914266"/>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616" y="-1683568"/>
            <a:ext cx="11154210" cy="8712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Título"/>
          <p:cNvSpPr>
            <a:spLocks noGrp="1"/>
          </p:cNvSpPr>
          <p:nvPr>
            <p:ph type="title"/>
          </p:nvPr>
        </p:nvSpPr>
        <p:spPr>
          <a:xfrm>
            <a:off x="3131840" y="5013176"/>
            <a:ext cx="6012161" cy="1584176"/>
          </a:xfrm>
          <a:ln>
            <a:miter lim="800000"/>
            <a:headEnd/>
            <a:tailEnd/>
          </a:ln>
          <a:extLst/>
        </p:spPr>
        <p:txBody>
          <a:bodyPr rtlCol="0">
            <a:normAutofit/>
            <a:scene3d>
              <a:camera prst="perspectiveLeft"/>
              <a:lightRig rig="threePt" dir="t"/>
            </a:scene3d>
          </a:bodyPr>
          <a:lstStyle/>
          <a:p>
            <a:pPr eaLnBrk="1" fontAlgn="auto" hangingPunct="1">
              <a:spcAft>
                <a:spcPts val="0"/>
              </a:spcAft>
              <a:defRPr/>
            </a:pPr>
            <a:r>
              <a:rPr lang="es-ES" sz="6000" b="1" dirty="0"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Muchas gracias.</a:t>
            </a:r>
            <a:endParaRPr lang="es-ES" sz="6000" b="1"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301625" y="228600"/>
            <a:ext cx="8662988" cy="758825"/>
          </a:xfrm>
        </p:spPr>
        <p:txBody>
          <a:bodyPr/>
          <a:lstStyle/>
          <a:p>
            <a:pPr eaLnBrk="1" hangingPunct="1"/>
            <a:r>
              <a:rPr lang="es-ES" sz="4800" b="1" dirty="0" smtClean="0">
                <a:solidFill>
                  <a:schemeClr val="tx2"/>
                </a:solidFill>
              </a:rPr>
              <a:t>Mecanismo de acción</a:t>
            </a:r>
          </a:p>
        </p:txBody>
      </p:sp>
      <p:graphicFrame>
        <p:nvGraphicFramePr>
          <p:cNvPr id="4" name="3 Marcador de contenido"/>
          <p:cNvGraphicFramePr>
            <a:graphicFrameLocks noGrp="1"/>
          </p:cNvGraphicFramePr>
          <p:nvPr>
            <p:ph idx="1"/>
          </p:nvPr>
        </p:nvGraphicFramePr>
        <p:xfrm>
          <a:off x="457200" y="1844824"/>
          <a:ext cx="8363272" cy="428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7813"/>
            <a:ext cx="8534400" cy="908720"/>
          </a:xfrm>
        </p:spPr>
        <p:txBody>
          <a:bodyPr>
            <a:noAutofit/>
          </a:bodyPr>
          <a:lstStyle/>
          <a:p>
            <a:r>
              <a:rPr lang="es-ES" b="1" dirty="0" smtClean="0"/>
              <a:t>Actividad farmacológica</a:t>
            </a:r>
            <a:endParaRPr lang="es-ES" b="1" u="sng" dirty="0"/>
          </a:p>
        </p:txBody>
      </p:sp>
      <p:graphicFrame>
        <p:nvGraphicFramePr>
          <p:cNvPr id="3" name="2 Marcador de contenido"/>
          <p:cNvGraphicFramePr>
            <a:graphicFrameLocks noGrp="1"/>
          </p:cNvGraphicFramePr>
          <p:nvPr>
            <p:ph sz="quarter" idx="1"/>
            <p:extLst>
              <p:ext uri="{D42A27DB-BD31-4B8C-83A1-F6EECF244321}">
                <p14:modId xmlns:p14="http://schemas.microsoft.com/office/powerpoint/2010/main" val="2432381620"/>
              </p:ext>
            </p:extLst>
          </p:nvPr>
        </p:nvGraphicFramePr>
        <p:xfrm>
          <a:off x="467544" y="840259"/>
          <a:ext cx="8229600" cy="6017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3736510"/>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ES" b="1" dirty="0" smtClean="0">
                <a:solidFill>
                  <a:schemeClr val="tx2"/>
                </a:solidFill>
              </a:rPr>
              <a:t>Eficacia clínica del ulipristal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798382374"/>
              </p:ext>
            </p:extLst>
          </p:nvPr>
        </p:nvGraphicFramePr>
        <p:xfrm>
          <a:off x="457200" y="1700808"/>
          <a:ext cx="843528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950" y="228600"/>
            <a:ext cx="8856663" cy="896938"/>
          </a:xfrm>
        </p:spPr>
        <p:txBody>
          <a:bodyPr rtlCol="0">
            <a:normAutofit fontScale="90000"/>
          </a:bodyPr>
          <a:lstStyle/>
          <a:p>
            <a:pPr eaLnBrk="1" fontAlgn="auto" hangingPunct="1">
              <a:spcAft>
                <a:spcPts val="0"/>
              </a:spcAft>
              <a:defRPr/>
            </a:pPr>
            <a:r>
              <a:rPr lang="es-ES" b="1" dirty="0" smtClean="0"/>
              <a:t>Eficacia anovulatoria del ulipristal acetato administrado en la </a:t>
            </a:r>
            <a:r>
              <a:rPr lang="es-ES" b="1" u="sng" dirty="0" smtClean="0"/>
              <a:t>fase folicular</a:t>
            </a:r>
            <a:endParaRPr lang="es-ES" b="1" u="sng" dirty="0"/>
          </a:p>
        </p:txBody>
      </p:sp>
      <p:graphicFrame>
        <p:nvGraphicFramePr>
          <p:cNvPr id="7" name="6 Marcador de contenido"/>
          <p:cNvGraphicFramePr>
            <a:graphicFrameLocks noGrp="1"/>
          </p:cNvGraphicFramePr>
          <p:nvPr>
            <p:ph idx="1"/>
          </p:nvPr>
        </p:nvGraphicFramePr>
        <p:xfrm>
          <a:off x="395288" y="1484313"/>
          <a:ext cx="8435976" cy="4592638"/>
        </p:xfrm>
        <a:graphic>
          <a:graphicData uri="http://schemas.openxmlformats.org/drawingml/2006/table">
            <a:tbl>
              <a:tblPr firstRow="1" bandRow="1">
                <a:tableStyleId>{125E5076-3810-47DD-B79F-674D7AD40C01}</a:tableStyleId>
              </a:tblPr>
              <a:tblGrid>
                <a:gridCol w="2811992"/>
                <a:gridCol w="2811992"/>
                <a:gridCol w="2811992"/>
              </a:tblGrid>
              <a:tr h="1121866">
                <a:tc>
                  <a:txBody>
                    <a:bodyPr/>
                    <a:lstStyle/>
                    <a:p>
                      <a:pPr algn="just">
                        <a:lnSpc>
                          <a:spcPct val="150000"/>
                        </a:lnSpc>
                        <a:spcAft>
                          <a:spcPts val="0"/>
                        </a:spcAft>
                      </a:pPr>
                      <a:endParaRPr lang="es-ES" sz="1800" b="1" dirty="0">
                        <a:latin typeface="Calibri"/>
                        <a:ea typeface="Calibri"/>
                        <a:cs typeface="Times New Roman"/>
                      </a:endParaRPr>
                    </a:p>
                  </a:txBody>
                  <a:tcPr marL="68586" marR="68586" marT="0" marB="0"/>
                </a:tc>
                <a:tc>
                  <a:txBody>
                    <a:bodyPr/>
                    <a:lstStyle/>
                    <a:p>
                      <a:pPr algn="ctr">
                        <a:lnSpc>
                          <a:spcPct val="115000"/>
                        </a:lnSpc>
                        <a:spcAft>
                          <a:spcPts val="0"/>
                        </a:spcAft>
                      </a:pPr>
                      <a:r>
                        <a:rPr lang="en-US" sz="2800" dirty="0" smtClean="0"/>
                        <a:t>UPA </a:t>
                      </a:r>
                      <a:r>
                        <a:rPr lang="en-US" sz="1800" dirty="0"/>
                        <a:t>n (%)</a:t>
                      </a:r>
                      <a:endParaRPr lang="es-ES" sz="1800" dirty="0"/>
                    </a:p>
                    <a:p>
                      <a:pPr algn="ctr">
                        <a:lnSpc>
                          <a:spcPct val="115000"/>
                        </a:lnSpc>
                        <a:spcAft>
                          <a:spcPts val="0"/>
                        </a:spcAft>
                      </a:pPr>
                      <a:r>
                        <a:rPr lang="en-US" sz="1800" dirty="0"/>
                        <a:t>[95% CI</a:t>
                      </a:r>
                      <a:r>
                        <a:rPr lang="en-US" sz="1800" dirty="0" smtClean="0"/>
                        <a:t>]</a:t>
                      </a:r>
                    </a:p>
                    <a:p>
                      <a:pPr algn="ctr">
                        <a:lnSpc>
                          <a:spcPct val="115000"/>
                        </a:lnSpc>
                        <a:spcAft>
                          <a:spcPts val="0"/>
                        </a:spcAft>
                      </a:pPr>
                      <a:endParaRPr lang="es-ES" sz="1800" b="1" dirty="0">
                        <a:latin typeface="Calibri"/>
                        <a:ea typeface="Calibri"/>
                        <a:cs typeface="Times New Roman"/>
                      </a:endParaRPr>
                    </a:p>
                  </a:txBody>
                  <a:tcPr marL="68586" marR="68586" marT="0" marB="0"/>
                </a:tc>
                <a:tc>
                  <a:txBody>
                    <a:bodyPr/>
                    <a:lstStyle/>
                    <a:p>
                      <a:pPr algn="ctr">
                        <a:lnSpc>
                          <a:spcPct val="115000"/>
                        </a:lnSpc>
                        <a:spcAft>
                          <a:spcPts val="0"/>
                        </a:spcAft>
                      </a:pPr>
                      <a:r>
                        <a:rPr lang="en-US" sz="2800" dirty="0" smtClean="0"/>
                        <a:t>Placebo</a:t>
                      </a:r>
                      <a:r>
                        <a:rPr lang="en-US" sz="1800" dirty="0" smtClean="0"/>
                        <a:t> </a:t>
                      </a:r>
                      <a:r>
                        <a:rPr lang="en-US" sz="1800" dirty="0"/>
                        <a:t>n (%)</a:t>
                      </a:r>
                      <a:endParaRPr lang="es-ES" sz="1800" dirty="0"/>
                    </a:p>
                    <a:p>
                      <a:pPr algn="ctr">
                        <a:lnSpc>
                          <a:spcPct val="115000"/>
                        </a:lnSpc>
                        <a:spcAft>
                          <a:spcPts val="0"/>
                        </a:spcAft>
                      </a:pPr>
                      <a:r>
                        <a:rPr lang="en-US" sz="1800" dirty="0"/>
                        <a:t>[95% CI]</a:t>
                      </a:r>
                      <a:endParaRPr lang="es-ES" sz="1800" b="1" dirty="0">
                        <a:latin typeface="Calibri"/>
                        <a:ea typeface="Calibri"/>
                        <a:cs typeface="Times New Roman"/>
                      </a:endParaRPr>
                    </a:p>
                  </a:txBody>
                  <a:tcPr marL="68586" marR="68586" marT="0" marB="0"/>
                </a:tc>
              </a:tr>
              <a:tr h="946574">
                <a:tc>
                  <a:txBody>
                    <a:bodyPr/>
                    <a:lstStyle/>
                    <a:p>
                      <a:pPr algn="ctr">
                        <a:lnSpc>
                          <a:spcPct val="115000"/>
                        </a:lnSpc>
                        <a:spcAft>
                          <a:spcPts val="0"/>
                        </a:spcAft>
                      </a:pPr>
                      <a:r>
                        <a:rPr lang="es-ES" sz="1800" dirty="0" smtClean="0"/>
                        <a:t>Tratamiento </a:t>
                      </a:r>
                      <a:r>
                        <a:rPr lang="es-ES" sz="1800" dirty="0"/>
                        <a:t>antes del comienzo en la elevación de LH</a:t>
                      </a:r>
                      <a:endParaRPr lang="es-ES" sz="1800" b="1" dirty="0">
                        <a:latin typeface="Calibri"/>
                        <a:ea typeface="Calibri"/>
                        <a:cs typeface="Times New Roman"/>
                      </a:endParaRPr>
                    </a:p>
                  </a:txBody>
                  <a:tcPr marL="68586" marR="68586" marT="0" marB="0"/>
                </a:tc>
                <a:tc>
                  <a:txBody>
                    <a:bodyPr/>
                    <a:lstStyle/>
                    <a:p>
                      <a:pPr algn="ctr">
                        <a:lnSpc>
                          <a:spcPct val="150000"/>
                        </a:lnSpc>
                        <a:spcAft>
                          <a:spcPts val="0"/>
                        </a:spcAft>
                      </a:pPr>
                      <a:r>
                        <a:rPr lang="en-US" sz="2400" dirty="0"/>
                        <a:t>8/8 (100%)</a:t>
                      </a:r>
                      <a:endParaRPr lang="es-ES" sz="2400" b="1" dirty="0">
                        <a:latin typeface="Calibri"/>
                        <a:ea typeface="Calibri"/>
                        <a:cs typeface="Times New Roman"/>
                      </a:endParaRPr>
                    </a:p>
                  </a:txBody>
                  <a:tcPr marL="68586" marR="68586" marT="0" marB="0" anchor="ctr"/>
                </a:tc>
                <a:tc>
                  <a:txBody>
                    <a:bodyPr/>
                    <a:lstStyle/>
                    <a:p>
                      <a:pPr algn="ctr">
                        <a:lnSpc>
                          <a:spcPct val="115000"/>
                        </a:lnSpc>
                        <a:spcAft>
                          <a:spcPts val="0"/>
                        </a:spcAft>
                      </a:pPr>
                      <a:r>
                        <a:rPr lang="en-US" sz="1800" dirty="0"/>
                        <a:t>0/12 (0%)</a:t>
                      </a:r>
                      <a:endParaRPr lang="es-ES" sz="1800" b="1" dirty="0">
                        <a:latin typeface="Calibri"/>
                        <a:ea typeface="Calibri"/>
                        <a:cs typeface="Times New Roman"/>
                      </a:endParaRPr>
                    </a:p>
                  </a:txBody>
                  <a:tcPr marL="68586" marR="68586" marT="0" marB="0" anchor="ctr"/>
                </a:tc>
              </a:tr>
              <a:tr h="1262099">
                <a:tc>
                  <a:txBody>
                    <a:bodyPr/>
                    <a:lstStyle/>
                    <a:p>
                      <a:pPr algn="ctr">
                        <a:lnSpc>
                          <a:spcPct val="115000"/>
                        </a:lnSpc>
                        <a:spcAft>
                          <a:spcPts val="0"/>
                        </a:spcAft>
                      </a:pPr>
                      <a:r>
                        <a:rPr lang="es-ES" sz="1800" dirty="0" smtClean="0"/>
                        <a:t>Tratamiento </a:t>
                      </a:r>
                      <a:r>
                        <a:rPr lang="es-ES" sz="1800" dirty="0"/>
                        <a:t>tras el comienzo de elevación de LH pero antes del pico</a:t>
                      </a:r>
                      <a:endParaRPr lang="es-ES" sz="1800" b="1" dirty="0">
                        <a:latin typeface="Calibri"/>
                        <a:ea typeface="Calibri"/>
                        <a:cs typeface="Times New Roman"/>
                      </a:endParaRPr>
                    </a:p>
                  </a:txBody>
                  <a:tcPr marL="68586" marR="68586" marT="0" marB="0"/>
                </a:tc>
                <a:tc>
                  <a:txBody>
                    <a:bodyPr/>
                    <a:lstStyle/>
                    <a:p>
                      <a:pPr algn="ctr">
                        <a:lnSpc>
                          <a:spcPct val="150000"/>
                        </a:lnSpc>
                        <a:spcAft>
                          <a:spcPts val="0"/>
                        </a:spcAft>
                      </a:pPr>
                      <a:r>
                        <a:rPr lang="en-US" sz="2400" dirty="0"/>
                        <a:t>11/14 (78.6%) </a:t>
                      </a:r>
                      <a:endParaRPr lang="en-US" sz="2400" dirty="0" smtClean="0"/>
                    </a:p>
                    <a:p>
                      <a:pPr algn="ctr">
                        <a:lnSpc>
                          <a:spcPct val="150000"/>
                        </a:lnSpc>
                        <a:spcAft>
                          <a:spcPts val="0"/>
                        </a:spcAft>
                      </a:pPr>
                      <a:r>
                        <a:rPr lang="en-US" sz="1800" dirty="0" smtClean="0"/>
                        <a:t>[</a:t>
                      </a:r>
                      <a:r>
                        <a:rPr lang="en-US" sz="1800" dirty="0"/>
                        <a:t>49.2–95.3]</a:t>
                      </a:r>
                      <a:endParaRPr lang="es-ES" sz="1800" b="1" dirty="0">
                        <a:latin typeface="Calibri"/>
                        <a:ea typeface="Calibri"/>
                        <a:cs typeface="Times New Roman"/>
                      </a:endParaRPr>
                    </a:p>
                  </a:txBody>
                  <a:tcPr marL="68586" marR="68586" marT="0" marB="0" anchor="ctr"/>
                </a:tc>
                <a:tc>
                  <a:txBody>
                    <a:bodyPr/>
                    <a:lstStyle/>
                    <a:p>
                      <a:pPr algn="ctr">
                        <a:lnSpc>
                          <a:spcPct val="150000"/>
                        </a:lnSpc>
                        <a:spcAft>
                          <a:spcPts val="0"/>
                        </a:spcAft>
                      </a:pPr>
                      <a:r>
                        <a:rPr lang="en-US" sz="1800" dirty="0"/>
                        <a:t>0/6 (0%)</a:t>
                      </a:r>
                      <a:endParaRPr lang="es-ES" sz="1800" b="1" dirty="0">
                        <a:latin typeface="Calibri"/>
                        <a:ea typeface="Calibri"/>
                        <a:cs typeface="Times New Roman"/>
                      </a:endParaRPr>
                    </a:p>
                  </a:txBody>
                  <a:tcPr marL="68586" marR="68586" marT="0" marB="0" anchor="ctr"/>
                </a:tc>
              </a:tr>
              <a:tr h="1262099">
                <a:tc>
                  <a:txBody>
                    <a:bodyPr/>
                    <a:lstStyle/>
                    <a:p>
                      <a:pPr algn="ctr">
                        <a:lnSpc>
                          <a:spcPct val="115000"/>
                        </a:lnSpc>
                        <a:spcAft>
                          <a:spcPts val="0"/>
                        </a:spcAft>
                      </a:pPr>
                      <a:endParaRPr lang="es-ES" sz="1800" dirty="0" smtClean="0"/>
                    </a:p>
                    <a:p>
                      <a:pPr algn="ctr">
                        <a:lnSpc>
                          <a:spcPct val="115000"/>
                        </a:lnSpc>
                        <a:spcAft>
                          <a:spcPts val="0"/>
                        </a:spcAft>
                      </a:pPr>
                      <a:r>
                        <a:rPr lang="es-ES" sz="1800" dirty="0" smtClean="0"/>
                        <a:t>Tratamiento </a:t>
                      </a:r>
                      <a:r>
                        <a:rPr lang="es-ES" sz="1800" dirty="0"/>
                        <a:t>tras el pico de </a:t>
                      </a:r>
                      <a:r>
                        <a:rPr lang="es-ES" sz="1800" dirty="0" smtClean="0"/>
                        <a:t>LH</a:t>
                      </a:r>
                    </a:p>
                    <a:p>
                      <a:pPr algn="ctr">
                        <a:lnSpc>
                          <a:spcPct val="115000"/>
                        </a:lnSpc>
                        <a:spcAft>
                          <a:spcPts val="0"/>
                        </a:spcAft>
                      </a:pPr>
                      <a:endParaRPr lang="es-ES" sz="1800" b="1" dirty="0">
                        <a:latin typeface="Calibri"/>
                        <a:ea typeface="Calibri"/>
                        <a:cs typeface="Times New Roman"/>
                      </a:endParaRPr>
                    </a:p>
                  </a:txBody>
                  <a:tcPr marL="68586" marR="68586" marT="0" marB="0" anchor="ctr"/>
                </a:tc>
                <a:tc>
                  <a:txBody>
                    <a:bodyPr/>
                    <a:lstStyle/>
                    <a:p>
                      <a:pPr algn="ctr">
                        <a:lnSpc>
                          <a:spcPct val="150000"/>
                        </a:lnSpc>
                        <a:spcAft>
                          <a:spcPts val="0"/>
                        </a:spcAft>
                      </a:pPr>
                      <a:r>
                        <a:rPr lang="es-ES" sz="2400" dirty="0"/>
                        <a:t>1/12 (8.3%) </a:t>
                      </a:r>
                      <a:endParaRPr lang="es-ES" sz="2400" dirty="0" smtClean="0"/>
                    </a:p>
                    <a:p>
                      <a:pPr algn="ctr">
                        <a:lnSpc>
                          <a:spcPct val="150000"/>
                        </a:lnSpc>
                        <a:spcAft>
                          <a:spcPts val="0"/>
                        </a:spcAft>
                      </a:pPr>
                      <a:r>
                        <a:rPr lang="es-ES" sz="1800" dirty="0" smtClean="0"/>
                        <a:t>[</a:t>
                      </a:r>
                      <a:r>
                        <a:rPr lang="es-ES" sz="1800" dirty="0"/>
                        <a:t>0.2–38.5]</a:t>
                      </a:r>
                      <a:endParaRPr lang="es-ES" sz="1800" b="1" dirty="0">
                        <a:latin typeface="Calibri"/>
                        <a:ea typeface="Calibri"/>
                        <a:cs typeface="Times New Roman"/>
                      </a:endParaRPr>
                    </a:p>
                  </a:txBody>
                  <a:tcPr marL="68586" marR="68586" marT="0" marB="0" anchor="ctr"/>
                </a:tc>
                <a:tc>
                  <a:txBody>
                    <a:bodyPr/>
                    <a:lstStyle/>
                    <a:p>
                      <a:pPr algn="ctr">
                        <a:lnSpc>
                          <a:spcPct val="150000"/>
                        </a:lnSpc>
                        <a:spcAft>
                          <a:spcPts val="0"/>
                        </a:spcAft>
                      </a:pPr>
                      <a:r>
                        <a:rPr lang="es-ES" sz="1800" dirty="0"/>
                        <a:t>0/16 (0%)</a:t>
                      </a:r>
                      <a:endParaRPr lang="es-ES" sz="1800" b="1" dirty="0">
                        <a:latin typeface="Calibri"/>
                        <a:ea typeface="Calibri"/>
                        <a:cs typeface="Times New Roman"/>
                      </a:endParaRPr>
                    </a:p>
                  </a:txBody>
                  <a:tcPr marL="68586" marR="68586" marT="0" marB="0" anchor="ctr"/>
                </a:tc>
              </a:tr>
            </a:tbl>
          </a:graphicData>
        </a:graphic>
      </p:graphicFrame>
      <p:sp>
        <p:nvSpPr>
          <p:cNvPr id="10257" name="7 Rectángulo"/>
          <p:cNvSpPr>
            <a:spLocks noChangeArrowheads="1"/>
          </p:cNvSpPr>
          <p:nvPr/>
        </p:nvSpPr>
        <p:spPr bwMode="auto">
          <a:xfrm>
            <a:off x="4140200" y="6165850"/>
            <a:ext cx="46815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ES" i="1" dirty="0"/>
              <a:t>(</a:t>
            </a:r>
            <a:r>
              <a:rPr lang="es-ES" dirty="0"/>
              <a:t>HRA 2914-511, </a:t>
            </a:r>
            <a:r>
              <a:rPr lang="es-ES" i="1" dirty="0" err="1"/>
              <a:t>Croxatto</a:t>
            </a:r>
            <a:r>
              <a:rPr lang="es-ES" i="1" dirty="0"/>
              <a:t> et al. 2010)</a:t>
            </a:r>
            <a:endParaRPr lang="es-ES"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t>Efectos secundarios del Ulipristal</a:t>
            </a:r>
            <a:endParaRPr lang="es-ES" b="1" dirty="0"/>
          </a:p>
        </p:txBody>
      </p:sp>
      <p:pic>
        <p:nvPicPr>
          <p:cNvPr id="4" name="3 Marcador de contenido" descr="C:\Documents and Settings\JULIO TUDELA CUENCA\Mis documentos\Mis documentos de PaperPort\escanear0003.jpg"/>
          <p:cNvPicPr>
            <a:picLocks noGrp="1"/>
          </p:cNvPicPr>
          <p:nvPr>
            <p:ph sz="quarter" idx="1"/>
          </p:nvPr>
        </p:nvPicPr>
        <p:blipFill>
          <a:blip r:embed="rId2" cstate="print"/>
          <a:stretch>
            <a:fillRect/>
          </a:stretch>
        </p:blipFill>
        <p:spPr bwMode="auto">
          <a:xfrm>
            <a:off x="827584" y="1628800"/>
            <a:ext cx="7488832" cy="4392488"/>
          </a:xfrm>
          <a:prstGeom prst="rect">
            <a:avLst/>
          </a:prstGeom>
          <a:noFill/>
          <a:ln w="9525">
            <a:noFill/>
            <a:miter lim="800000"/>
            <a:headEnd/>
            <a:tailEnd/>
          </a:ln>
        </p:spPr>
      </p:pic>
      <p:sp>
        <p:nvSpPr>
          <p:cNvPr id="5" name="4 Rectángulo"/>
          <p:cNvSpPr/>
          <p:nvPr/>
        </p:nvSpPr>
        <p:spPr>
          <a:xfrm>
            <a:off x="6012160" y="6093296"/>
            <a:ext cx="2070182" cy="369332"/>
          </a:xfrm>
          <a:prstGeom prst="rect">
            <a:avLst/>
          </a:prstGeom>
        </p:spPr>
        <p:txBody>
          <a:bodyPr wrap="none">
            <a:spAutoFit/>
          </a:bodyPr>
          <a:lstStyle/>
          <a:p>
            <a:r>
              <a:rPr lang="es-ES" i="1" dirty="0"/>
              <a:t>(</a:t>
            </a:r>
            <a:r>
              <a:rPr lang="es-ES" i="1" dirty="0" err="1"/>
              <a:t>Glasier</a:t>
            </a:r>
            <a:r>
              <a:rPr lang="es-ES" i="1" dirty="0"/>
              <a:t> et al. 2010) </a:t>
            </a:r>
            <a:endParaRPr lang="es-ES" dirty="0"/>
          </a:p>
        </p:txBody>
      </p:sp>
    </p:spTree>
    <p:extLst>
      <p:ext uri="{BB962C8B-B14F-4D97-AF65-F5344CB8AC3E}">
        <p14:creationId xmlns:p14="http://schemas.microsoft.com/office/powerpoint/2010/main" val="4247829114"/>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ES" b="1" dirty="0" smtClean="0"/>
              <a:t>Interacciones y </a:t>
            </a:r>
            <a:r>
              <a:rPr lang="es-ES" b="1" dirty="0"/>
              <a:t>contraindicaciones </a:t>
            </a:r>
            <a:r>
              <a:rPr lang="es-ES" b="1" dirty="0" smtClean="0"/>
              <a:t> del </a:t>
            </a:r>
            <a:r>
              <a:rPr lang="es-ES" b="1" dirty="0"/>
              <a:t>Ulipristal acetato.</a:t>
            </a:r>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4186606"/>
              </p:ext>
            </p:extLst>
          </p:nvPr>
        </p:nvGraphicFramePr>
        <p:xfrm>
          <a:off x="301752" y="1527048"/>
          <a:ext cx="8503920" cy="5070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7141663"/>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2224</TotalTime>
  <Words>1954</Words>
  <Application>Microsoft Office PowerPoint</Application>
  <PresentationFormat>Presentación en pantalla (4:3)</PresentationFormat>
  <Paragraphs>266</Paragraphs>
  <Slides>30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2" baseType="lpstr">
      <vt:lpstr>Tema de Office</vt:lpstr>
      <vt:lpstr>Hoja de cálculo de Microsoft Excel 97-2003</vt:lpstr>
      <vt:lpstr>Ulipristal acetato  Un nuevo anticonceptivo de emergencia</vt:lpstr>
      <vt:lpstr>Objetivos</vt:lpstr>
      <vt:lpstr>Ulipristal acetato:  Estructura química</vt:lpstr>
      <vt:lpstr>Mecanismo de acción</vt:lpstr>
      <vt:lpstr>Actividad farmacológica</vt:lpstr>
      <vt:lpstr>Eficacia clínica del ulipristal</vt:lpstr>
      <vt:lpstr>Eficacia anovulatoria del ulipristal acetato administrado en la fase folicular</vt:lpstr>
      <vt:lpstr>Efectos secundarios del Ulipristal</vt:lpstr>
      <vt:lpstr>Interacciones y contraindicaciones  del Ulipristal acetato.</vt:lpstr>
      <vt:lpstr>Precauciones de empleo</vt:lpstr>
      <vt:lpstr>Conclusiones:  sobre los efectos secundarios</vt:lpstr>
      <vt:lpstr>Sin embargo…</vt:lpstr>
      <vt:lpstr>Conclusiones:  sobre el mecanismo de acción</vt:lpstr>
      <vt:lpstr>Conclusiones:  sobre el mecanismo de acción</vt:lpstr>
      <vt:lpstr>Conclusiones:  sobre el mecanismo de acción</vt:lpstr>
      <vt:lpstr>Presentación de PowerPoint</vt:lpstr>
      <vt:lpstr>Conclusiones:  sobre el mecanismo de acción</vt:lpstr>
      <vt:lpstr>Mecanismo de acción antiimplantatorio</vt:lpstr>
      <vt:lpstr>Sin embargo…</vt:lpstr>
      <vt:lpstr>TEXTO E.M.A. 2009 (Autorización)</vt:lpstr>
      <vt:lpstr>Modificaciones texto E.M.A. 2011</vt:lpstr>
      <vt:lpstr>Modificaciones texto E.M.A. 2011</vt:lpstr>
      <vt:lpstr>¿Es útil en la reducción de embarazos no deseados?</vt:lpstr>
      <vt:lpstr>¿Es útil en la reducción de embarazos no deseados?</vt:lpstr>
      <vt:lpstr>¿Es útil en la reducción de embarazos no deseados y E.T.S.?</vt:lpstr>
      <vt:lpstr>¿Es útil en la reducción de embarazos no deseados y E.T.S.?</vt:lpstr>
      <vt:lpstr>¿Es útil en la reducción de embarazos no deseados y abortos?</vt:lpstr>
      <vt:lpstr>¿Es útil en la reducción de embarazos no deseados y abortos?</vt:lpstr>
      <vt:lpstr>Conclusiones sobre la información y educación públicas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Ulipristal acetato  Un nuevo anticonceptivo de emergencia</dc:title>
  <dc:creator>JULIO TUDELA CUENCA</dc:creator>
  <cp:lastModifiedBy>JULIO TUDELA</cp:lastModifiedBy>
  <cp:revision>88</cp:revision>
  <dcterms:created xsi:type="dcterms:W3CDTF">2010-09-01T17:18:28Z</dcterms:created>
  <dcterms:modified xsi:type="dcterms:W3CDTF">2013-02-02T22:38:11Z</dcterms:modified>
</cp:coreProperties>
</file>